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5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6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7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4"/>
  </p:notesMasterIdLst>
  <p:handoutMasterIdLst>
    <p:handoutMasterId r:id="rId25"/>
  </p:handoutMasterIdLst>
  <p:sldIdLst>
    <p:sldId id="284" r:id="rId2"/>
    <p:sldId id="285" r:id="rId3"/>
    <p:sldId id="291" r:id="rId4"/>
    <p:sldId id="289" r:id="rId5"/>
    <p:sldId id="290" r:id="rId6"/>
    <p:sldId id="321" r:id="rId7"/>
    <p:sldId id="316" r:id="rId8"/>
    <p:sldId id="294" r:id="rId9"/>
    <p:sldId id="293" r:id="rId10"/>
    <p:sldId id="295" r:id="rId11"/>
    <p:sldId id="311" r:id="rId12"/>
    <p:sldId id="257" r:id="rId13"/>
    <p:sldId id="318" r:id="rId14"/>
    <p:sldId id="317" r:id="rId15"/>
    <p:sldId id="320" r:id="rId16"/>
    <p:sldId id="310" r:id="rId17"/>
    <p:sldId id="309" r:id="rId18"/>
    <p:sldId id="302" r:id="rId19"/>
    <p:sldId id="308" r:id="rId20"/>
    <p:sldId id="287" r:id="rId21"/>
    <p:sldId id="301" r:id="rId22"/>
    <p:sldId id="305" r:id="rId23"/>
  </p:sldIdLst>
  <p:sldSz cx="9144000" cy="6858000" type="screen4x3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eter Lambie" initials="PL" lastIdx="2" clrIdx="0">
    <p:extLst>
      <p:ext uri="{19B8F6BF-5375-455C-9EA6-DF929625EA0E}">
        <p15:presenceInfo xmlns:p15="http://schemas.microsoft.com/office/powerpoint/2012/main" userId="S-1-5-21-2004167239-1925451850-1846952604-46422" providerId="AD"/>
      </p:ext>
    </p:extLst>
  </p:cmAuthor>
  <p:cmAuthor id="2" name="Pardip Dass" initials="PD" lastIdx="1" clrIdx="1">
    <p:extLst>
      <p:ext uri="{19B8F6BF-5375-455C-9EA6-DF929625EA0E}">
        <p15:presenceInfo xmlns:p15="http://schemas.microsoft.com/office/powerpoint/2012/main" userId="3b889bf48035c6a4" providerId="Windows Live"/>
      </p:ext>
    </p:extLst>
  </p:cmAuthor>
  <p:cmAuthor id="3" name="Peter Lambie" initials="PL [2]" lastIdx="61" clrIdx="2">
    <p:extLst>
      <p:ext uri="{19B8F6BF-5375-455C-9EA6-DF929625EA0E}">
        <p15:presenceInfo xmlns:p15="http://schemas.microsoft.com/office/powerpoint/2012/main" userId="S::Peter.Lambie@mhpc.com::76fe55da-9f0b-44a1-a5de-5a6aeac7630a" providerId="AD"/>
      </p:ext>
    </p:extLst>
  </p:cmAuthor>
  <p:cmAuthor id="4" name="Charlie Barker" initials="CB" lastIdx="4" clrIdx="3">
    <p:extLst>
      <p:ext uri="{19B8F6BF-5375-455C-9EA6-DF929625EA0E}">
        <p15:presenceInfo xmlns:p15="http://schemas.microsoft.com/office/powerpoint/2012/main" userId="S::Charlie.Barker@mhpc.com::e6b3ac51-5094-418b-bb45-06e5d1b9d58d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F1964"/>
    <a:srgbClr val="EB7218"/>
    <a:srgbClr val="90267A"/>
    <a:srgbClr val="90C4EE"/>
    <a:srgbClr val="933B80"/>
    <a:srgbClr val="AADAFF"/>
    <a:srgbClr val="B580AD"/>
    <a:srgbClr val="FAC599"/>
    <a:srgbClr val="800D5E"/>
    <a:srgbClr val="943B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7376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193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78" d="100"/>
          <a:sy n="78" d="100"/>
        </p:scale>
        <p:origin x="3978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Cake%20Box\Dropbox\PARDIP\Accounts%20ECB\Trading\06HY%20-%202020-21\Presentation\Interim%20Presentation%202020%20-%20Raw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Cake%20Box\Dropbox\PARDIP\Accounts%20ECB\Trading\06HY%20-%202020-21\Presentation\Interim%20Presentation%202020%20-%20Raw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Cake%20Box\Dropbox\PARDIP\Accounts%20ECB\Trading\06HY%20-%202020-21\Presentation\Interim%20Presentation%202020%20-%20Raw.xlsx" TargetMode="Externa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1.xlsx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Pardip\Dropbox\PARDIP\Accounts%20ECB\Trading\06HY%20-%202020-21\Interim%20Presentation%202020%20-%20Raw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Cake%20Box\Dropbox\PARDIP\Accounts%20ECB\Trading\06HY%20-%202020-21\Presentation\Interim%20Presentation%202020%20-%20Raw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Pardip\Dropbox\PARDIP\Accounts%20ECB\Trading\06HY%20-%202020-21\Interim%20Presentation%202020%20-%20Raw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ED7D31"/>
            </a:solidFill>
            <a:ln w="25400">
              <a:noFill/>
            </a:ln>
          </c:spPr>
          <c:invertIfNegative val="0"/>
          <c:dPt>
            <c:idx val="0"/>
            <c:invertIfNegative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A081-4E0C-A502-C69E4B6807EA}"/>
              </c:ext>
            </c:extLst>
          </c:dPt>
          <c:dPt>
            <c:idx val="1"/>
            <c:invertIfNegative val="0"/>
            <c:bubble3D val="0"/>
            <c:spPr>
              <a:solidFill>
                <a:srgbClr val="DC87ED"/>
              </a:solidFill>
              <a:ln w="25400">
                <a:noFill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A081-4E0C-A502-C69E4B6807EA}"/>
              </c:ext>
            </c:extLst>
          </c:dPt>
          <c:dLbls>
            <c:dLbl>
              <c:idx val="0"/>
              <c:layout>
                <c:manualLayout>
                  <c:x val="-4.9751263270757734E-3"/>
                  <c:y val="0.24057982240562215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A081-4E0C-A502-C69E4B6807EA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5.8459693054292734E-3"/>
                  <c:y val="0.17203871201505155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A081-4E0C-A502-C69E4B6807EA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 w="25400">
                <a:noFill/>
              </a:ln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Financial!$A$15:$A$16</c:f>
              <c:strCache>
                <c:ptCount val="2"/>
                <c:pt idx="0">
                  <c:v>FY20</c:v>
                </c:pt>
                <c:pt idx="1">
                  <c:v>FY21</c:v>
                </c:pt>
              </c:strCache>
            </c:strRef>
          </c:cat>
          <c:val>
            <c:numRef>
              <c:f>Financial!$B$15:$B$16</c:f>
              <c:numCache>
                <c:formatCode>"£"#,##0.00"m"</c:formatCode>
                <c:ptCount val="2"/>
                <c:pt idx="0">
                  <c:v>8.77</c:v>
                </c:pt>
                <c:pt idx="1">
                  <c:v>8.59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A081-4E0C-A502-C69E4B6807E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4"/>
        <c:overlap val="100"/>
        <c:axId val="-430652656"/>
        <c:axId val="-430648848"/>
      </c:barChart>
      <c:catAx>
        <c:axId val="-4306526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430648848"/>
        <c:crosses val="autoZero"/>
        <c:auto val="1"/>
        <c:lblAlgn val="ctr"/>
        <c:lblOffset val="100"/>
        <c:noMultiLvlLbl val="0"/>
      </c:catAx>
      <c:valAx>
        <c:axId val="-430648848"/>
        <c:scaling>
          <c:orientation val="minMax"/>
          <c:min val="8"/>
        </c:scaling>
        <c:delete val="0"/>
        <c:axPos val="l"/>
        <c:numFmt formatCode="&quot;£&quot;#,##0.00&quot;m&quot;" sourceLinked="1"/>
        <c:majorTickMark val="none"/>
        <c:minorTickMark val="none"/>
        <c:tickLblPos val="nextTo"/>
        <c:spPr>
          <a:ln w="6350">
            <a:noFill/>
          </a:ln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430652656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sz="1200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9799615048118985"/>
          <c:y val="8.0145719489981782E-2"/>
          <c:w val="0.76200384951881017"/>
          <c:h val="0.7102603158211781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rgbClr val="ED7D31"/>
            </a:solidFill>
            <a:ln w="25400">
              <a:noFill/>
            </a:ln>
          </c:spPr>
          <c:invertIfNegative val="0"/>
          <c:dPt>
            <c:idx val="0"/>
            <c:invertIfNegative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EA92-4473-808B-14D7D02D0C97}"/>
              </c:ext>
            </c:extLst>
          </c:dPt>
          <c:dPt>
            <c:idx val="1"/>
            <c:invertIfNegative val="0"/>
            <c:bubble3D val="0"/>
            <c:spPr>
              <a:solidFill>
                <a:srgbClr val="DC87ED"/>
              </a:solidFill>
              <a:ln w="25400">
                <a:noFill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EA92-4473-808B-14D7D02D0C97}"/>
              </c:ext>
            </c:extLst>
          </c:dPt>
          <c:dLbls>
            <c:dLbl>
              <c:idx val="0"/>
              <c:layout>
                <c:manualLayout>
                  <c:x val="-4.9751263270757734E-3"/>
                  <c:y val="0.24057982240562215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EA92-4473-808B-14D7D02D0C97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5.8459693054292734E-3"/>
                  <c:y val="0.17203871201505155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EA92-4473-808B-14D7D02D0C97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 w="25400">
                <a:noFill/>
              </a:ln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Financial!$A$21:$A$22</c:f>
              <c:strCache>
                <c:ptCount val="2"/>
                <c:pt idx="0">
                  <c:v>FY20</c:v>
                </c:pt>
                <c:pt idx="1">
                  <c:v>FY21</c:v>
                </c:pt>
              </c:strCache>
            </c:strRef>
          </c:cat>
          <c:val>
            <c:numRef>
              <c:f>Financial!$B$21:$B$22</c:f>
              <c:numCache>
                <c:formatCode>"£"#,##0.00"m"</c:formatCode>
                <c:ptCount val="2"/>
                <c:pt idx="0">
                  <c:v>3.95</c:v>
                </c:pt>
                <c:pt idx="1">
                  <c:v>4.16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EA92-4473-808B-14D7D02D0C9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4"/>
        <c:overlap val="100"/>
        <c:axId val="-430649392"/>
        <c:axId val="-430648304"/>
      </c:barChart>
      <c:catAx>
        <c:axId val="-4306493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430648304"/>
        <c:crosses val="autoZero"/>
        <c:auto val="1"/>
        <c:lblAlgn val="ctr"/>
        <c:lblOffset val="100"/>
        <c:noMultiLvlLbl val="0"/>
      </c:catAx>
      <c:valAx>
        <c:axId val="-430648304"/>
        <c:scaling>
          <c:orientation val="minMax"/>
          <c:min val="3.5"/>
        </c:scaling>
        <c:delete val="0"/>
        <c:axPos val="l"/>
        <c:numFmt formatCode="&quot;£&quot;#,##0.00&quot;m&quot;" sourceLinked="1"/>
        <c:majorTickMark val="none"/>
        <c:minorTickMark val="none"/>
        <c:tickLblPos val="nextTo"/>
        <c:spPr>
          <a:ln w="6350">
            <a:noFill/>
          </a:ln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430649392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sz="1200"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ED7D31"/>
            </a:solidFill>
            <a:ln w="25400">
              <a:noFill/>
            </a:ln>
          </c:spPr>
          <c:invertIfNegative val="0"/>
          <c:dPt>
            <c:idx val="0"/>
            <c:invertIfNegative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5008-440F-BBC1-503DBF065C39}"/>
              </c:ext>
            </c:extLst>
          </c:dPt>
          <c:dPt>
            <c:idx val="1"/>
            <c:invertIfNegative val="0"/>
            <c:bubble3D val="0"/>
            <c:spPr>
              <a:solidFill>
                <a:srgbClr val="DC87ED"/>
              </a:solidFill>
              <a:ln w="25400">
                <a:noFill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5008-440F-BBC1-503DBF065C39}"/>
              </c:ext>
            </c:extLst>
          </c:dPt>
          <c:dLbls>
            <c:dLbl>
              <c:idx val="0"/>
              <c:layout>
                <c:manualLayout>
                  <c:x val="-4.9751263270757734E-3"/>
                  <c:y val="0.24057982240562215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5008-440F-BBC1-503DBF065C39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5.8459693054292734E-3"/>
                  <c:y val="0.17203871201505155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5008-440F-BBC1-503DBF065C39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 w="25400">
                <a:noFill/>
              </a:ln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Financial!$A$30:$A$31</c:f>
              <c:strCache>
                <c:ptCount val="2"/>
                <c:pt idx="0">
                  <c:v>FY20</c:v>
                </c:pt>
                <c:pt idx="1">
                  <c:v>FY21</c:v>
                </c:pt>
              </c:strCache>
            </c:strRef>
          </c:cat>
          <c:val>
            <c:numRef>
              <c:f>Financial!$B$30:$B$31</c:f>
              <c:numCache>
                <c:formatCode>"£"#,##0.00"m"</c:formatCode>
                <c:ptCount val="2"/>
                <c:pt idx="0">
                  <c:v>1.97</c:v>
                </c:pt>
                <c:pt idx="1">
                  <c:v>1.98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5008-440F-BBC1-503DBF065C3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4"/>
        <c:overlap val="100"/>
        <c:axId val="-430647760"/>
        <c:axId val="-430652112"/>
      </c:barChart>
      <c:catAx>
        <c:axId val="-4306477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430652112"/>
        <c:crosses val="autoZero"/>
        <c:auto val="1"/>
        <c:lblAlgn val="ctr"/>
        <c:lblOffset val="100"/>
        <c:noMultiLvlLbl val="0"/>
      </c:catAx>
      <c:valAx>
        <c:axId val="-430652112"/>
        <c:scaling>
          <c:orientation val="minMax"/>
          <c:min val="1.9"/>
        </c:scaling>
        <c:delete val="0"/>
        <c:axPos val="l"/>
        <c:numFmt formatCode="&quot;£&quot;#,##0.00&quot;m&quot;" sourceLinked="1"/>
        <c:majorTickMark val="none"/>
        <c:minorTickMark val="none"/>
        <c:tickLblPos val="nextTo"/>
        <c:spPr>
          <a:ln w="6350">
            <a:noFill/>
          </a:ln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430647760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sz="1200"/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200" b="1" i="0" baseline="0" dirty="0">
                <a:solidFill>
                  <a:schemeClr val="accent2"/>
                </a:solidFill>
                <a:effectLst/>
              </a:rPr>
              <a:t>Number of Stores</a:t>
            </a:r>
            <a:endParaRPr lang="en-GB" sz="1200" dirty="0">
              <a:solidFill>
                <a:schemeClr val="accent2"/>
              </a:solidFill>
              <a:effectLst/>
            </a:endParaRPr>
          </a:p>
          <a:p>
            <a:pPr>
              <a:defRPr sz="1200" b="1"/>
            </a:pPr>
            <a:r>
              <a:rPr lang="en-US" sz="1050" b="1" i="0" baseline="0" dirty="0">
                <a:solidFill>
                  <a:schemeClr val="accent2"/>
                </a:solidFill>
                <a:effectLst/>
              </a:rPr>
              <a:t>(as at 30 September 2020)</a:t>
            </a:r>
            <a:endParaRPr lang="en-GB" sz="1050" dirty="0">
              <a:solidFill>
                <a:schemeClr val="accent2"/>
              </a:solidFill>
              <a:effectLst/>
            </a:endParaRPr>
          </a:p>
        </c:rich>
      </c:tx>
      <c:layout>
        <c:manualLayout>
          <c:xMode val="edge"/>
          <c:yMode val="edge"/>
          <c:x val="0.34540392493147154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7.6374048435468966E-2"/>
          <c:y val="0.16145845229962272"/>
          <c:w val="0.89307044943146541"/>
          <c:h val="0.6575836986247324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Store!$K$3</c:f>
              <c:strCache>
                <c:ptCount val="1"/>
                <c:pt idx="0">
                  <c:v>Stores</c:v>
                </c:pt>
              </c:strCache>
            </c:strRef>
          </c:tx>
          <c:spPr>
            <a:solidFill>
              <a:srgbClr val="BA8CDC"/>
            </a:solidFill>
            <a:ln>
              <a:noFill/>
            </a:ln>
            <a:effectLst/>
          </c:spPr>
          <c:invertIfNegative val="0"/>
          <c:dPt>
            <c:idx val="10"/>
            <c:invertIfNegative val="0"/>
            <c:bubble3D val="0"/>
            <c:spPr>
              <a:solidFill>
                <a:srgbClr val="A469D1"/>
              </a:solidFill>
              <a:ln>
                <a:noFill/>
              </a:ln>
              <a:effectLst/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9297-4EFC-AC84-E4A6FFA6CD1B}"/>
              </c:ext>
            </c:extLst>
          </c:dPt>
          <c:dPt>
            <c:idx val="11"/>
            <c:invertIfNegative val="0"/>
            <c:bubble3D val="0"/>
            <c:spPr>
              <a:solidFill>
                <a:srgbClr val="ED7D31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D-9297-4EFC-AC84-E4A6FFA6CD1B}"/>
              </c:ext>
            </c:extLst>
          </c:dPt>
          <c:dLbls>
            <c:dLbl>
              <c:idx val="0"/>
              <c:layout>
                <c:manualLayout>
                  <c:x val="0"/>
                  <c:y val="-1.670130965013009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9297-4EFC-AC84-E4A6FFA6CD1B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2.6340125693500301E-17"/>
                  <c:y val="-1.300928819570620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9297-4EFC-AC84-E4A6FFA6CD1B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0"/>
                  <c:y val="-2.4700516426173068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05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9297-4EFC-AC84-E4A6FFA6CD1B}"/>
                </c:ext>
                <c:ext xmlns:c15="http://schemas.microsoft.com/office/drawing/2012/chart" uri="{CE6537A1-D6FC-4f65-9D91-7224C49458BB}">
                  <c15:layout>
                    <c:manualLayout>
                      <c:w val="4.7815064161667274E-2"/>
                      <c:h val="6.5137807088764238E-2"/>
                    </c:manualLayout>
                  </c15:layout>
                </c:ext>
              </c:extLst>
            </c:dLbl>
            <c:dLbl>
              <c:idx val="3"/>
              <c:layout>
                <c:manualLayout>
                  <c:x val="-5.2680251387000602E-17"/>
                  <c:y val="-2.344025244733132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9297-4EFC-AC84-E4A6FFA6CD1B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5.2680251387000602E-17"/>
                  <c:y val="-1.998252969225540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6-9297-4EFC-AC84-E4A6FFA6CD1B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-5.2680251387000602E-17"/>
                  <c:y val="-2.578393160831348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9297-4EFC-AC84-E4A6FFA6CD1B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>
                <c:manualLayout>
                  <c:x val="0"/>
                  <c:y val="-1.400427897949592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8-9297-4EFC-AC84-E4A6FFA6CD1B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7"/>
              <c:layout>
                <c:manualLayout>
                  <c:x val="0"/>
                  <c:y val="-2.027462437800097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9-9297-4EFC-AC84-E4A6FFA6CD1B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8"/>
              <c:layout>
                <c:manualLayout>
                  <c:x val="0"/>
                  <c:y val="-1.476497106393758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A-9297-4EFC-AC84-E4A6FFA6CD1B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9"/>
              <c:layout>
                <c:manualLayout>
                  <c:x val="-1.053605027740012E-16"/>
                  <c:y val="-1.280406053143236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B-9297-4EFC-AC84-E4A6FFA6CD1B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0"/>
              <c:layout>
                <c:manualLayout>
                  <c:x val="-1.053605027740012E-16"/>
                  <c:y val="-1.411606403103125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9297-4EFC-AC84-E4A6FFA6CD1B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Store!$J$4:$J$15</c:f>
              <c:strCache>
                <c:ptCount val="12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H1 2021</c:v>
                </c:pt>
              </c:strCache>
            </c:strRef>
          </c:cat>
          <c:val>
            <c:numRef>
              <c:f>Store!$K$4:$K$15</c:f>
              <c:numCache>
                <c:formatCode>General</c:formatCode>
                <c:ptCount val="12"/>
                <c:pt idx="0">
                  <c:v>3</c:v>
                </c:pt>
                <c:pt idx="1">
                  <c:v>6</c:v>
                </c:pt>
                <c:pt idx="2">
                  <c:v>13</c:v>
                </c:pt>
                <c:pt idx="3">
                  <c:v>20</c:v>
                </c:pt>
                <c:pt idx="4">
                  <c:v>28</c:v>
                </c:pt>
                <c:pt idx="5">
                  <c:v>39</c:v>
                </c:pt>
                <c:pt idx="6">
                  <c:v>47</c:v>
                </c:pt>
                <c:pt idx="7">
                  <c:v>63</c:v>
                </c:pt>
                <c:pt idx="8">
                  <c:v>86</c:v>
                </c:pt>
                <c:pt idx="9">
                  <c:v>113</c:v>
                </c:pt>
                <c:pt idx="10">
                  <c:v>133</c:v>
                </c:pt>
                <c:pt idx="11">
                  <c:v>139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C-9297-4EFC-AC84-E4A6FFA6CD1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430647216"/>
        <c:axId val="-430646672"/>
      </c:barChart>
      <c:dateAx>
        <c:axId val="-43064721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430646672"/>
        <c:crosses val="autoZero"/>
        <c:auto val="0"/>
        <c:lblOffset val="100"/>
        <c:baseTimeUnit val="years"/>
      </c:dateAx>
      <c:valAx>
        <c:axId val="-4306466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4306472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pPr>
            <a:r>
              <a:rPr lang="en-GB" sz="1400"/>
              <a:t>Deposits held from Potential Franchisees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effectLst/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7F1964"/>
            </a:solidFill>
            <a:ln>
              <a:noFill/>
            </a:ln>
            <a:effectLst/>
          </c:spPr>
          <c:invertIfNegative val="0"/>
          <c:dPt>
            <c:idx val="4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D73B-468D-846A-65598D461FBB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Deposits!$A$3:$A$7</c:f>
              <c:strCache>
                <c:ptCount val="5"/>
                <c:pt idx="0">
                  <c:v>H1, FY19</c:v>
                </c:pt>
                <c:pt idx="1">
                  <c:v>FY19</c:v>
                </c:pt>
                <c:pt idx="2">
                  <c:v>H1, FY20</c:v>
                </c:pt>
                <c:pt idx="3">
                  <c:v>FY20</c:v>
                </c:pt>
                <c:pt idx="4">
                  <c:v>H1, FY21</c:v>
                </c:pt>
              </c:strCache>
            </c:strRef>
          </c:cat>
          <c:val>
            <c:numRef>
              <c:f>Deposits!$B$3:$B$7</c:f>
              <c:numCache>
                <c:formatCode>General</c:formatCode>
                <c:ptCount val="5"/>
                <c:pt idx="0">
                  <c:v>24</c:v>
                </c:pt>
                <c:pt idx="1">
                  <c:v>27</c:v>
                </c:pt>
                <c:pt idx="2">
                  <c:v>32</c:v>
                </c:pt>
                <c:pt idx="3">
                  <c:v>28</c:v>
                </c:pt>
                <c:pt idx="4">
                  <c:v>47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5535-CE4C-9BCB-E98D47B1C4DA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41"/>
        <c:axId val="-430646128"/>
        <c:axId val="-467206672"/>
      </c:barChart>
      <c:catAx>
        <c:axId val="-4306461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pPr>
            <a:endParaRPr lang="en-US"/>
          </a:p>
        </c:txPr>
        <c:crossAx val="-467206672"/>
        <c:crosses val="autoZero"/>
        <c:auto val="1"/>
        <c:lblAlgn val="ctr"/>
        <c:lblOffset val="100"/>
        <c:noMultiLvlLbl val="0"/>
      </c:catAx>
      <c:valAx>
        <c:axId val="-46720667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-4306461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 dirty="0">
                <a:solidFill>
                  <a:schemeClr val="accent2"/>
                </a:solidFill>
              </a:rPr>
              <a:t>Online sales</a:t>
            </a:r>
            <a:r>
              <a:rPr lang="en-US" b="1" baseline="0" dirty="0">
                <a:solidFill>
                  <a:schemeClr val="accent2"/>
                </a:solidFill>
              </a:rPr>
              <a:t> percentage </a:t>
            </a:r>
            <a:r>
              <a:rPr lang="en-US" b="1" dirty="0">
                <a:solidFill>
                  <a:schemeClr val="accent2"/>
                </a:solidFill>
              </a:rPr>
              <a:t>as a percentage of total sales during 2020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cked"/>
        <c:varyColors val="0"/>
        <c:ser>
          <c:idx val="0"/>
          <c:order val="0"/>
          <c:tx>
            <c:strRef>
              <c:f>Online!$AP$1</c:f>
              <c:strCache>
                <c:ptCount val="1"/>
                <c:pt idx="0">
                  <c:v>Online %</c:v>
                </c:pt>
              </c:strCache>
            </c:strRef>
          </c:tx>
          <c:spPr>
            <a:ln w="28575" cap="rnd">
              <a:solidFill>
                <a:srgbClr val="7F196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noFill/>
              </a:ln>
              <a:effectLst/>
            </c:spPr>
          </c:marker>
          <c:cat>
            <c:numRef>
              <c:f>Online!$AO$2:$AO$47</c:f>
              <c:numCache>
                <c:formatCode>d\-mmm</c:formatCode>
                <c:ptCount val="46"/>
                <c:pt idx="0">
                  <c:v>43835</c:v>
                </c:pt>
                <c:pt idx="1">
                  <c:v>43842</c:v>
                </c:pt>
                <c:pt idx="2">
                  <c:v>43849</c:v>
                </c:pt>
                <c:pt idx="3">
                  <c:v>43856</c:v>
                </c:pt>
                <c:pt idx="4">
                  <c:v>43863</c:v>
                </c:pt>
                <c:pt idx="5">
                  <c:v>43870</c:v>
                </c:pt>
                <c:pt idx="6">
                  <c:v>43877</c:v>
                </c:pt>
                <c:pt idx="7">
                  <c:v>43884</c:v>
                </c:pt>
                <c:pt idx="8">
                  <c:v>43891</c:v>
                </c:pt>
                <c:pt idx="9">
                  <c:v>43898</c:v>
                </c:pt>
                <c:pt idx="10">
                  <c:v>43905</c:v>
                </c:pt>
                <c:pt idx="11">
                  <c:v>43912</c:v>
                </c:pt>
                <c:pt idx="12">
                  <c:v>43919</c:v>
                </c:pt>
                <c:pt idx="13">
                  <c:v>43926</c:v>
                </c:pt>
                <c:pt idx="14">
                  <c:v>43933</c:v>
                </c:pt>
                <c:pt idx="15">
                  <c:v>43940</c:v>
                </c:pt>
                <c:pt idx="16">
                  <c:v>43947</c:v>
                </c:pt>
                <c:pt idx="17">
                  <c:v>43954</c:v>
                </c:pt>
                <c:pt idx="18">
                  <c:v>43961</c:v>
                </c:pt>
                <c:pt idx="19">
                  <c:v>43968</c:v>
                </c:pt>
                <c:pt idx="20">
                  <c:v>43976</c:v>
                </c:pt>
                <c:pt idx="21">
                  <c:v>43982</c:v>
                </c:pt>
                <c:pt idx="22">
                  <c:v>43989</c:v>
                </c:pt>
                <c:pt idx="23">
                  <c:v>43996</c:v>
                </c:pt>
                <c:pt idx="24">
                  <c:v>44003</c:v>
                </c:pt>
                <c:pt idx="25">
                  <c:v>44010</c:v>
                </c:pt>
                <c:pt idx="26">
                  <c:v>44017</c:v>
                </c:pt>
                <c:pt idx="27">
                  <c:v>44024</c:v>
                </c:pt>
                <c:pt idx="28">
                  <c:v>44031</c:v>
                </c:pt>
                <c:pt idx="29">
                  <c:v>44038</c:v>
                </c:pt>
                <c:pt idx="30">
                  <c:v>44045</c:v>
                </c:pt>
                <c:pt idx="31">
                  <c:v>44052</c:v>
                </c:pt>
                <c:pt idx="32">
                  <c:v>44059</c:v>
                </c:pt>
                <c:pt idx="33">
                  <c:v>44066</c:v>
                </c:pt>
                <c:pt idx="34">
                  <c:v>44074</c:v>
                </c:pt>
                <c:pt idx="35">
                  <c:v>44080</c:v>
                </c:pt>
                <c:pt idx="36">
                  <c:v>44087</c:v>
                </c:pt>
                <c:pt idx="37">
                  <c:v>44094</c:v>
                </c:pt>
                <c:pt idx="38">
                  <c:v>44101</c:v>
                </c:pt>
                <c:pt idx="39">
                  <c:v>44108</c:v>
                </c:pt>
                <c:pt idx="40">
                  <c:v>44115</c:v>
                </c:pt>
                <c:pt idx="41">
                  <c:v>44122</c:v>
                </c:pt>
                <c:pt idx="42">
                  <c:v>44129</c:v>
                </c:pt>
                <c:pt idx="43">
                  <c:v>44136</c:v>
                </c:pt>
                <c:pt idx="44">
                  <c:v>44143</c:v>
                </c:pt>
                <c:pt idx="45">
                  <c:v>44150</c:v>
                </c:pt>
              </c:numCache>
            </c:numRef>
          </c:cat>
          <c:val>
            <c:numRef>
              <c:f>Online!$AP$2:$AP$47</c:f>
              <c:numCache>
                <c:formatCode>0.0%</c:formatCode>
                <c:ptCount val="46"/>
                <c:pt idx="0">
                  <c:v>0.13255979931159811</c:v>
                </c:pt>
                <c:pt idx="1">
                  <c:v>0.15058473873579314</c:v>
                </c:pt>
                <c:pt idx="2">
                  <c:v>0.16170315482832154</c:v>
                </c:pt>
                <c:pt idx="3">
                  <c:v>0.15693599042479428</c:v>
                </c:pt>
                <c:pt idx="4">
                  <c:v>0.16107637536398081</c:v>
                </c:pt>
                <c:pt idx="5">
                  <c:v>0.16402519937869184</c:v>
                </c:pt>
                <c:pt idx="6">
                  <c:v>0.16013247813641493</c:v>
                </c:pt>
                <c:pt idx="7">
                  <c:v>0.15636330108241561</c:v>
                </c:pt>
                <c:pt idx="8">
                  <c:v>0.15603344585250284</c:v>
                </c:pt>
                <c:pt idx="9">
                  <c:v>0.14679532445136589</c:v>
                </c:pt>
                <c:pt idx="10">
                  <c:v>0.14804147301190085</c:v>
                </c:pt>
                <c:pt idx="11">
                  <c:v>0.1295105319188995</c:v>
                </c:pt>
                <c:pt idx="12">
                  <c:v>0.18265290873510051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0.40981346481608816</c:v>
                </c:pt>
                <c:pt idx="19">
                  <c:v>0.36831445044846844</c:v>
                </c:pt>
                <c:pt idx="20">
                  <c:v>0.29922097626502325</c:v>
                </c:pt>
                <c:pt idx="21">
                  <c:v>0.35541941833681079</c:v>
                </c:pt>
                <c:pt idx="22">
                  <c:v>0.29298545331543757</c:v>
                </c:pt>
                <c:pt idx="23">
                  <c:v>0.3084083603428181</c:v>
                </c:pt>
                <c:pt idx="24">
                  <c:v>0.2810529642098582</c:v>
                </c:pt>
                <c:pt idx="25">
                  <c:v>0.28017221186967656</c:v>
                </c:pt>
                <c:pt idx="26">
                  <c:v>0.25865758744859207</c:v>
                </c:pt>
                <c:pt idx="27">
                  <c:v>0.25820372034324007</c:v>
                </c:pt>
                <c:pt idx="28">
                  <c:v>0.2448939823702774</c:v>
                </c:pt>
                <c:pt idx="29">
                  <c:v>0.24905406548414738</c:v>
                </c:pt>
                <c:pt idx="30">
                  <c:v>0.25097615405456775</c:v>
                </c:pt>
                <c:pt idx="31">
                  <c:v>0.25091170359201131</c:v>
                </c:pt>
                <c:pt idx="32">
                  <c:v>0.24747065955502132</c:v>
                </c:pt>
                <c:pt idx="33">
                  <c:v>0.24467277760391581</c:v>
                </c:pt>
                <c:pt idx="34">
                  <c:v>0.24293406474663565</c:v>
                </c:pt>
                <c:pt idx="35">
                  <c:v>0.21023775770356323</c:v>
                </c:pt>
                <c:pt idx="36">
                  <c:v>0.21292728266527169</c:v>
                </c:pt>
                <c:pt idx="37">
                  <c:v>0.21491425164533365</c:v>
                </c:pt>
                <c:pt idx="38">
                  <c:v>0.22056256257587112</c:v>
                </c:pt>
                <c:pt idx="39">
                  <c:v>0.22866452060465056</c:v>
                </c:pt>
                <c:pt idx="40">
                  <c:v>0.22115113414112728</c:v>
                </c:pt>
                <c:pt idx="41">
                  <c:v>0.21982505739003469</c:v>
                </c:pt>
                <c:pt idx="42">
                  <c:v>0.21753815159074585</c:v>
                </c:pt>
                <c:pt idx="43">
                  <c:v>0.20557569840347156</c:v>
                </c:pt>
                <c:pt idx="44">
                  <c:v>0.25022813566603708</c:v>
                </c:pt>
                <c:pt idx="45">
                  <c:v>0.26384913003178245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6C75-43F7-9C29-BA7C1CA3D17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424048624"/>
        <c:axId val="-424054608"/>
      </c:lineChart>
      <c:dateAx>
        <c:axId val="-424048624"/>
        <c:scaling>
          <c:orientation val="minMax"/>
        </c:scaling>
        <c:delete val="0"/>
        <c:axPos val="b"/>
        <c:numFmt formatCode="d\-mmm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424054608"/>
        <c:crosses val="autoZero"/>
        <c:auto val="1"/>
        <c:lblOffset val="100"/>
        <c:baseTimeUnit val="days"/>
      </c:dateAx>
      <c:valAx>
        <c:axId val="-4240546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4240486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zero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8997795275590555E-2"/>
          <c:y val="0.15319444444444447"/>
          <c:w val="0.84089424930645162"/>
          <c:h val="0.65296848098069371"/>
        </c:manualLayout>
      </c:layout>
      <c:lineChart>
        <c:grouping val="standard"/>
        <c:varyColors val="0"/>
        <c:ser>
          <c:idx val="0"/>
          <c:order val="0"/>
          <c:spPr>
            <a:ln w="28575" cap="rnd">
              <a:solidFill>
                <a:srgbClr val="7F196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noFill/>
              </a:ln>
              <a:effectLst/>
            </c:spPr>
          </c:marker>
          <c:cat>
            <c:numRef>
              <c:f>Like4like!$U$2:$U$25</c:f>
              <c:numCache>
                <c:formatCode>d\-mmm</c:formatCode>
                <c:ptCount val="24"/>
                <c:pt idx="0">
                  <c:v>43989</c:v>
                </c:pt>
                <c:pt idx="1">
                  <c:v>43996</c:v>
                </c:pt>
                <c:pt idx="2">
                  <c:v>44003</c:v>
                </c:pt>
                <c:pt idx="3">
                  <c:v>44010</c:v>
                </c:pt>
                <c:pt idx="4">
                  <c:v>44017</c:v>
                </c:pt>
                <c:pt idx="5">
                  <c:v>44024</c:v>
                </c:pt>
                <c:pt idx="6">
                  <c:v>44031</c:v>
                </c:pt>
                <c:pt idx="7">
                  <c:v>44038</c:v>
                </c:pt>
                <c:pt idx="8">
                  <c:v>44045</c:v>
                </c:pt>
                <c:pt idx="9">
                  <c:v>44052</c:v>
                </c:pt>
                <c:pt idx="10">
                  <c:v>44059</c:v>
                </c:pt>
                <c:pt idx="11">
                  <c:v>44066</c:v>
                </c:pt>
                <c:pt idx="12">
                  <c:v>44073</c:v>
                </c:pt>
                <c:pt idx="13">
                  <c:v>44080</c:v>
                </c:pt>
                <c:pt idx="14">
                  <c:v>44087</c:v>
                </c:pt>
                <c:pt idx="15">
                  <c:v>44094</c:v>
                </c:pt>
                <c:pt idx="16">
                  <c:v>44101</c:v>
                </c:pt>
                <c:pt idx="17">
                  <c:v>44108</c:v>
                </c:pt>
                <c:pt idx="18">
                  <c:v>44115</c:v>
                </c:pt>
                <c:pt idx="19">
                  <c:v>44122</c:v>
                </c:pt>
                <c:pt idx="20">
                  <c:v>44129</c:v>
                </c:pt>
                <c:pt idx="21">
                  <c:v>44136</c:v>
                </c:pt>
                <c:pt idx="22">
                  <c:v>44143</c:v>
                </c:pt>
                <c:pt idx="23">
                  <c:v>44150</c:v>
                </c:pt>
              </c:numCache>
            </c:numRef>
          </c:cat>
          <c:val>
            <c:numRef>
              <c:f>Like4like!$V$2:$V$25</c:f>
              <c:numCache>
                <c:formatCode>\+0.0%;\-0.0%</c:formatCode>
                <c:ptCount val="24"/>
                <c:pt idx="0">
                  <c:v>7.0000000000000007E-2</c:v>
                </c:pt>
                <c:pt idx="1">
                  <c:v>6.7202167883801955E-2</c:v>
                </c:pt>
                <c:pt idx="2">
                  <c:v>9.4530856255072182E-2</c:v>
                </c:pt>
                <c:pt idx="3">
                  <c:v>0.1134614253974735</c:v>
                </c:pt>
                <c:pt idx="4">
                  <c:v>0.15849660332330417</c:v>
                </c:pt>
                <c:pt idx="5">
                  <c:v>0.18296814033030695</c:v>
                </c:pt>
                <c:pt idx="6">
                  <c:v>0.11827055219454641</c:v>
                </c:pt>
                <c:pt idx="7">
                  <c:v>0.18878937369868831</c:v>
                </c:pt>
                <c:pt idx="8">
                  <c:v>0.2</c:v>
                </c:pt>
                <c:pt idx="9">
                  <c:v>0.19664315038583546</c:v>
                </c:pt>
                <c:pt idx="10">
                  <c:v>0.14000000000000001</c:v>
                </c:pt>
                <c:pt idx="11">
                  <c:v>0.20593575064665726</c:v>
                </c:pt>
                <c:pt idx="12">
                  <c:v>0.22570790098671911</c:v>
                </c:pt>
                <c:pt idx="13">
                  <c:v>0.22570622254725614</c:v>
                </c:pt>
                <c:pt idx="14">
                  <c:v>0.15</c:v>
                </c:pt>
                <c:pt idx="15">
                  <c:v>9.3612967333250863E-2</c:v>
                </c:pt>
                <c:pt idx="16">
                  <c:v>0.12205518120693748</c:v>
                </c:pt>
                <c:pt idx="17">
                  <c:v>0.11930332278458278</c:v>
                </c:pt>
                <c:pt idx="18">
                  <c:v>0.14138867205984051</c:v>
                </c:pt>
                <c:pt idx="19">
                  <c:v>0.1317045647426387</c:v>
                </c:pt>
                <c:pt idx="20">
                  <c:v>0.1136215930214759</c:v>
                </c:pt>
                <c:pt idx="21">
                  <c:v>0.16254130222564678</c:v>
                </c:pt>
                <c:pt idx="22">
                  <c:v>4.3456983918452874E-3</c:v>
                </c:pt>
                <c:pt idx="23">
                  <c:v>3.5593790054384566E-2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11-6CB7-4C32-B9EE-C72BD146190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424048080"/>
        <c:axId val="-424047536"/>
      </c:lineChart>
      <c:dateAx>
        <c:axId val="-424048080"/>
        <c:scaling>
          <c:orientation val="minMax"/>
        </c:scaling>
        <c:delete val="0"/>
        <c:axPos val="b"/>
        <c:numFmt formatCode="d\-mmm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424047536"/>
        <c:crosses val="autoZero"/>
        <c:auto val="1"/>
        <c:lblOffset val="100"/>
        <c:baseTimeUnit val="days"/>
      </c:dateAx>
      <c:valAx>
        <c:axId val="-4240475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\+0.0%;\-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424048080"/>
        <c:crossesAt val="43863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4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>
      <a:effectLst/>
    </cs:defRPr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68000">
            <a:schemeClr val="lt1">
              <a:lumMod val="85000"/>
            </a:schemeClr>
          </a:gs>
          <a:gs pos="100000">
            <a:schemeClr val="lt1"/>
          </a:gs>
        </a:gsLst>
        <a:lin ang="5400000" scaled="1"/>
        <a:tileRect/>
      </a:gra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lt1"/>
    </cs:fontRef>
    <cs:spPr/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gradFill>
          <a:gsLst>
            <a:gs pos="0">
              <a:schemeClr val="phClr"/>
            </a:gs>
            <a:gs pos="100000">
              <a:schemeClr val="phClr">
                <a:lumMod val="84000"/>
              </a:schemeClr>
            </a:gs>
          </a:gsLst>
          <a:lin ang="5400000" scaled="1"/>
        </a:gra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dk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kern="1200">
      <a:effectLst/>
    </cs:defRPr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dk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xmlns="" id="{7997E730-6EA7-477D-B135-3B63EB74130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189" cy="497923"/>
          </a:xfrm>
          <a:prstGeom prst="rect">
            <a:avLst/>
          </a:prstGeom>
        </p:spPr>
        <p:txBody>
          <a:bodyPr vert="horz" lIns="91565" tIns="45782" rIns="91565" bIns="45782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DCDA112D-7E80-4617-AD0F-A2C96AE4C2D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8716"/>
            <a:ext cx="2946189" cy="497922"/>
          </a:xfrm>
          <a:prstGeom prst="rect">
            <a:avLst/>
          </a:prstGeom>
        </p:spPr>
        <p:txBody>
          <a:bodyPr vert="horz" lIns="91565" tIns="45782" rIns="91565" bIns="45782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35A904A5-D383-4742-BF62-AB5F8A966CB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49899" y="9428716"/>
            <a:ext cx="2946189" cy="497922"/>
          </a:xfrm>
          <a:prstGeom prst="rect">
            <a:avLst/>
          </a:prstGeom>
        </p:spPr>
        <p:txBody>
          <a:bodyPr vert="horz" lIns="91565" tIns="45782" rIns="91565" bIns="45782" rtlCol="0" anchor="b"/>
          <a:lstStyle>
            <a:lvl1pPr algn="r">
              <a:defRPr sz="1200"/>
            </a:lvl1pPr>
          </a:lstStyle>
          <a:p>
            <a:fld id="{F919C76D-2686-40A9-A5DD-A2F9943F6EC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721766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2945660" cy="497679"/>
          </a:xfrm>
          <a:prstGeom prst="rect">
            <a:avLst/>
          </a:prstGeom>
        </p:spPr>
        <p:txBody>
          <a:bodyPr vert="horz" lIns="91271" tIns="45636" rIns="91271" bIns="45636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32" y="2"/>
            <a:ext cx="2945660" cy="497679"/>
          </a:xfrm>
          <a:prstGeom prst="rect">
            <a:avLst/>
          </a:prstGeom>
        </p:spPr>
        <p:txBody>
          <a:bodyPr vert="horz" lIns="91271" tIns="45636" rIns="91271" bIns="45636" rtlCol="0"/>
          <a:lstStyle>
            <a:lvl1pPr algn="r">
              <a:defRPr sz="1200"/>
            </a:lvl1pPr>
          </a:lstStyle>
          <a:p>
            <a:fld id="{BB40AEEC-E834-4137-904A-41E820875588}" type="datetimeFigureOut">
              <a:rPr lang="en-GB" smtClean="0"/>
              <a:t>22/11/2020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271" tIns="45636" rIns="91271" bIns="45636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086"/>
            <a:ext cx="5438140" cy="3908524"/>
          </a:xfrm>
          <a:prstGeom prst="rect">
            <a:avLst/>
          </a:prstGeom>
        </p:spPr>
        <p:txBody>
          <a:bodyPr vert="horz" lIns="91271" tIns="45636" rIns="91271" bIns="45636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959"/>
            <a:ext cx="2945660" cy="497679"/>
          </a:xfrm>
          <a:prstGeom prst="rect">
            <a:avLst/>
          </a:prstGeom>
        </p:spPr>
        <p:txBody>
          <a:bodyPr vert="horz" lIns="91271" tIns="45636" rIns="91271" bIns="45636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32" y="9428959"/>
            <a:ext cx="2945660" cy="497679"/>
          </a:xfrm>
          <a:prstGeom prst="rect">
            <a:avLst/>
          </a:prstGeom>
        </p:spPr>
        <p:txBody>
          <a:bodyPr vert="horz" lIns="91271" tIns="45636" rIns="91271" bIns="45636" rtlCol="0" anchor="b"/>
          <a:lstStyle>
            <a:lvl1pPr algn="r">
              <a:defRPr sz="1200"/>
            </a:lvl1pPr>
          </a:lstStyle>
          <a:p>
            <a:fld id="{50344B41-A855-46F5-BCDD-F39CA95919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64230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22C93C54-373A-4A1B-92B8-938520B2343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940" y="-5939"/>
            <a:ext cx="9149939" cy="73033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AC50D06-BA89-934E-8822-40DAFBB0FE4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5939" y="6555179"/>
            <a:ext cx="9149939" cy="32416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845AA0B-C15F-D342-81FB-F86C64C502F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92712" y="168658"/>
            <a:ext cx="986176" cy="39301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A4EBE12-0F3E-4B48-BC2B-69BD3AB522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alphaModFix amt="5000"/>
          </a:blip>
          <a:srcRect r="18409" b="39052"/>
          <a:stretch/>
        </p:blipFill>
        <p:spPr>
          <a:xfrm>
            <a:off x="7295094" y="5136529"/>
            <a:ext cx="1848906" cy="1418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8958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A93B276E-DC95-4497-9768-EEE60FC206F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B294FF4-29A7-49B4-8608-D701D23489E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92712" y="168658"/>
            <a:ext cx="986176" cy="393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1491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91A277-3350-47D6-9448-1B250FCBB05D}" type="datetimeFigureOut">
              <a:rPr lang="en-GB" smtClean="0"/>
              <a:t>22/11/2020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300308-2B79-45DE-B639-09B48517FB04}" type="slidenum">
              <a:rPr lang="en-GB" smtClean="0"/>
              <a:t>‹#›</a:t>
            </a:fld>
            <a:endParaRPr lang="en-GB"/>
          </a:p>
        </p:txBody>
      </p:sp>
      <p:sp>
        <p:nvSpPr>
          <p:cNvPr id="7" name="object 3">
            <a:extLst>
              <a:ext uri="{FF2B5EF4-FFF2-40B4-BE49-F238E27FC236}">
                <a16:creationId xmlns:a16="http://schemas.microsoft.com/office/drawing/2014/main" xmlns="" id="{EA69556C-9D52-4208-BD92-89E024593988}"/>
              </a:ext>
            </a:extLst>
          </p:cNvPr>
          <p:cNvSpPr txBox="1"/>
          <p:nvPr userDrawn="1"/>
        </p:nvSpPr>
        <p:spPr>
          <a:xfrm>
            <a:off x="4296049" y="6356351"/>
            <a:ext cx="4528154" cy="409949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9635" algn="r"/>
            <a:fld id="{66FF2DDA-FE1D-8A41-9130-F37DD259BCDA}" type="slidenum">
              <a:rPr lang="en-GB" sz="900" spc="300" smtClean="0">
                <a:solidFill>
                  <a:schemeClr val="bg1">
                    <a:lumMod val="50000"/>
                  </a:schemeClr>
                </a:solidFill>
                <a:latin typeface="Gotham Book" panose="02000604030000020004" pitchFamily="2" charset="0"/>
                <a:ea typeface="Gotham Light" charset="0"/>
                <a:cs typeface="Gotham Light" charset="0"/>
              </a:rPr>
              <a:t>‹#›</a:t>
            </a:fld>
            <a:endParaRPr lang="en-GB" sz="900" spc="300" dirty="0">
              <a:solidFill>
                <a:schemeClr val="bg1">
                  <a:lumMod val="50000"/>
                </a:schemeClr>
              </a:solidFill>
              <a:latin typeface="Gotham Book" panose="02000604030000020004" pitchFamily="2" charset="0"/>
              <a:ea typeface="Gotham Light" charset="0"/>
              <a:cs typeface="Gotham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1756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6.xml"/><Relationship Id="rId5" Type="http://schemas.openxmlformats.org/officeDocument/2006/relationships/image" Target="../media/image6.emf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B07C4E7-7DC0-F04B-B778-F607C8171A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597" y="5493991"/>
            <a:ext cx="1535959" cy="64176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302EB414-BAE8-1D43-A678-1C7416E232AD}"/>
              </a:ext>
            </a:extLst>
          </p:cNvPr>
          <p:cNvSpPr/>
          <p:nvPr/>
        </p:nvSpPr>
        <p:spPr>
          <a:xfrm>
            <a:off x="896666" y="1444487"/>
            <a:ext cx="444925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Final results presentation for</a:t>
            </a:r>
          </a:p>
          <a:p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half year to 30th September 2019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4A19EA78-1B88-6347-831E-F01694E7B344}"/>
              </a:ext>
            </a:extLst>
          </p:cNvPr>
          <p:cNvSpPr/>
          <p:nvPr/>
        </p:nvSpPr>
        <p:spPr>
          <a:xfrm>
            <a:off x="-31178" y="-76200"/>
            <a:ext cx="9246945" cy="7000702"/>
          </a:xfrm>
          <a:prstGeom prst="rect">
            <a:avLst/>
          </a:prstGeom>
          <a:solidFill>
            <a:srgbClr val="943B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A14F2138-C483-9149-90C4-9C9108BE3D1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6" t="31975" r="2940" b="14093"/>
          <a:stretch/>
        </p:blipFill>
        <p:spPr>
          <a:xfrm>
            <a:off x="-31179" y="2287806"/>
            <a:ext cx="9246945" cy="3432434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xmlns="" id="{1CC9B398-7D4B-854F-81AA-87B0DD3FE3D2}"/>
              </a:ext>
            </a:extLst>
          </p:cNvPr>
          <p:cNvSpPr txBox="1">
            <a:spLocks/>
          </p:cNvSpPr>
          <p:nvPr/>
        </p:nvSpPr>
        <p:spPr>
          <a:xfrm>
            <a:off x="-51473" y="6343543"/>
            <a:ext cx="9246945" cy="37317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Aft>
                <a:spcPts val="160"/>
              </a:spcAft>
            </a:pPr>
            <a:r>
              <a:rPr lang="en-GB" sz="2800" b="1" dirty="0">
                <a:solidFill>
                  <a:schemeClr val="bg1"/>
                </a:solidFill>
                <a:latin typeface="+mn-lt"/>
                <a:cs typeface="Gill Sans Light" panose="020B0302020104020203" pitchFamily="34" charset="-79"/>
              </a:rPr>
              <a:t>Results presentation </a:t>
            </a:r>
          </a:p>
          <a:p>
            <a:pPr>
              <a:lnSpc>
                <a:spcPct val="100000"/>
              </a:lnSpc>
              <a:spcAft>
                <a:spcPts val="160"/>
              </a:spcAft>
            </a:pPr>
            <a:r>
              <a:rPr lang="en-GB" sz="2000" dirty="0">
                <a:solidFill>
                  <a:schemeClr val="bg1"/>
                </a:solidFill>
                <a:latin typeface="+mn-lt"/>
                <a:cs typeface="Gill Sans Light" panose="020B0302020104020203" pitchFamily="34" charset="-79"/>
              </a:rPr>
              <a:t>for the six months to 30</a:t>
            </a:r>
            <a:r>
              <a:rPr lang="en-GB" sz="2000" baseline="30000" dirty="0">
                <a:solidFill>
                  <a:schemeClr val="bg1"/>
                </a:solidFill>
                <a:latin typeface="+mn-lt"/>
                <a:cs typeface="Gill Sans Light" panose="020B0302020104020203" pitchFamily="34" charset="-79"/>
              </a:rPr>
              <a:t>th</a:t>
            </a:r>
            <a:r>
              <a:rPr lang="en-GB" sz="2000" dirty="0">
                <a:solidFill>
                  <a:schemeClr val="bg1"/>
                </a:solidFill>
                <a:latin typeface="+mn-lt"/>
                <a:cs typeface="Gill Sans Light" panose="020B0302020104020203" pitchFamily="34" charset="-79"/>
              </a:rPr>
              <a:t> September 2020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43CCDF67-A6B6-2643-AFF8-F488332CDC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6620" y="473581"/>
            <a:ext cx="3531346" cy="1475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9666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xmlns="" id="{4EEDE02F-E965-8D4C-9FFF-78DECB8BABA7}"/>
              </a:ext>
            </a:extLst>
          </p:cNvPr>
          <p:cNvSpPr txBox="1">
            <a:spLocks/>
          </p:cNvSpPr>
          <p:nvPr/>
        </p:nvSpPr>
        <p:spPr>
          <a:xfrm>
            <a:off x="2087217" y="173024"/>
            <a:ext cx="6714390" cy="40925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fontAlgn="ctr"/>
            <a:r>
              <a:rPr lang="en-GB" sz="2400" b="1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+mn-cs"/>
              </a:rPr>
              <a:t>Group Cash Flow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xmlns="" id="{B1C08967-B863-475D-AE34-8BABD9A12D1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0315925"/>
              </p:ext>
            </p:extLst>
          </p:nvPr>
        </p:nvGraphicFramePr>
        <p:xfrm>
          <a:off x="435866" y="1112561"/>
          <a:ext cx="8297074" cy="5044953"/>
        </p:xfrm>
        <a:graphic>
          <a:graphicData uri="http://schemas.openxmlformats.org/drawingml/2006/table">
            <a:tbl>
              <a:tblPr/>
              <a:tblGrid>
                <a:gridCol w="3010127">
                  <a:extLst>
                    <a:ext uri="{9D8B030D-6E8A-4147-A177-3AD203B41FA5}">
                      <a16:colId xmlns:a16="http://schemas.microsoft.com/office/drawing/2014/main" xmlns="" val="3550498542"/>
                    </a:ext>
                  </a:extLst>
                </a:gridCol>
                <a:gridCol w="790982">
                  <a:extLst>
                    <a:ext uri="{9D8B030D-6E8A-4147-A177-3AD203B41FA5}">
                      <a16:colId xmlns:a16="http://schemas.microsoft.com/office/drawing/2014/main" xmlns="" val="309177802"/>
                    </a:ext>
                  </a:extLst>
                </a:gridCol>
                <a:gridCol w="790982">
                  <a:extLst>
                    <a:ext uri="{9D8B030D-6E8A-4147-A177-3AD203B41FA5}">
                      <a16:colId xmlns:a16="http://schemas.microsoft.com/office/drawing/2014/main" xmlns="" val="186107321"/>
                    </a:ext>
                  </a:extLst>
                </a:gridCol>
                <a:gridCol w="790982">
                  <a:extLst>
                    <a:ext uri="{9D8B030D-6E8A-4147-A177-3AD203B41FA5}">
                      <a16:colId xmlns:a16="http://schemas.microsoft.com/office/drawing/2014/main" xmlns="" val="2484917935"/>
                    </a:ext>
                  </a:extLst>
                </a:gridCol>
                <a:gridCol w="57676">
                  <a:extLst>
                    <a:ext uri="{9D8B030D-6E8A-4147-A177-3AD203B41FA5}">
                      <a16:colId xmlns:a16="http://schemas.microsoft.com/office/drawing/2014/main" xmlns="" val="1745820689"/>
                    </a:ext>
                  </a:extLst>
                </a:gridCol>
                <a:gridCol w="2856325">
                  <a:extLst>
                    <a:ext uri="{9D8B030D-6E8A-4147-A177-3AD203B41FA5}">
                      <a16:colId xmlns:a16="http://schemas.microsoft.com/office/drawing/2014/main" xmlns="" val="3801138008"/>
                    </a:ext>
                  </a:extLst>
                </a:gridCol>
              </a:tblGrid>
              <a:tr h="189524">
                <a:tc rowSpan="3"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84" marR="7784" marT="77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30-Sep-2020</a:t>
                      </a:r>
                    </a:p>
                  </a:txBody>
                  <a:tcPr marL="7784" marR="7784" marT="77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F196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30-Sep-2019</a:t>
                      </a:r>
                    </a:p>
                  </a:txBody>
                  <a:tcPr marL="7784" marR="7784" marT="77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F196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31-Mar-2020</a:t>
                      </a:r>
                    </a:p>
                  </a:txBody>
                  <a:tcPr marL="7784" marR="7784" marT="77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F196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84" marR="7784" marT="77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784" marR="7784" marT="77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F196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94364154"/>
                  </a:ext>
                </a:extLst>
              </a:tr>
              <a:tr h="189524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(Unaudited)</a:t>
                      </a:r>
                    </a:p>
                  </a:txBody>
                  <a:tcPr marL="7784" marR="7784" marT="77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F196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(Unaudited)</a:t>
                      </a:r>
                    </a:p>
                  </a:txBody>
                  <a:tcPr marL="7784" marR="7784" marT="77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F196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(audited)</a:t>
                      </a:r>
                    </a:p>
                  </a:txBody>
                  <a:tcPr marL="7784" marR="7784" marT="77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F196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84" marR="7784" marT="77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784" marR="7784" marT="77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F196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91003401"/>
                  </a:ext>
                </a:extLst>
              </a:tr>
              <a:tr h="189524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784" marR="7784" marT="77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F196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784" marR="7784" marT="77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F196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784" marR="7784" marT="77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F196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84" marR="7784" marT="77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Notes</a:t>
                      </a:r>
                    </a:p>
                  </a:txBody>
                  <a:tcPr marL="7784" marR="7784" marT="77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F196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951312110"/>
                  </a:ext>
                </a:extLst>
              </a:tr>
              <a:tr h="189524"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84" marR="7784" marT="77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£k</a:t>
                      </a:r>
                    </a:p>
                  </a:txBody>
                  <a:tcPr marL="7784" marR="7784" marT="77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£k</a:t>
                      </a:r>
                    </a:p>
                  </a:txBody>
                  <a:tcPr marL="7784" marR="7784" marT="77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£k</a:t>
                      </a:r>
                    </a:p>
                  </a:txBody>
                  <a:tcPr marL="7784" marR="7784" marT="77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84" marR="7784" marT="77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84" marR="7784" marT="77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501086944"/>
                  </a:ext>
                </a:extLst>
              </a:tr>
              <a:tr h="189524"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Cash from operating activities: </a:t>
                      </a:r>
                    </a:p>
                  </a:txBody>
                  <a:tcPr marL="7784" marR="7784" marT="77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GB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84" marR="7784" marT="77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84" marR="7784" marT="77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84" marR="7784" marT="77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84" marR="7784" marT="77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84" marR="7784" marT="77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106906227"/>
                  </a:ext>
                </a:extLst>
              </a:tr>
              <a:tr h="189524"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Profit before income tax</a:t>
                      </a:r>
                    </a:p>
                  </a:txBody>
                  <a:tcPr marL="7784" marR="7784" marT="77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1,665</a:t>
                      </a:r>
                    </a:p>
                  </a:txBody>
                  <a:tcPr marL="7784" marR="7784" marT="77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1,741</a:t>
                      </a:r>
                    </a:p>
                  </a:txBody>
                  <a:tcPr marL="7784" marR="7784" marT="77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3,764</a:t>
                      </a:r>
                    </a:p>
                  </a:txBody>
                  <a:tcPr marL="7784" marR="7784" marT="77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84" marR="7784" marT="77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84" marR="7784" marT="77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102203611"/>
                  </a:ext>
                </a:extLst>
              </a:tr>
              <a:tr h="189524"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Adjusted for:</a:t>
                      </a:r>
                    </a:p>
                  </a:txBody>
                  <a:tcPr marL="7784" marR="7784" marT="77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GB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84" marR="7784" marT="77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84" marR="7784" marT="77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84" marR="7784" marT="77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84" marR="7784" marT="77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84" marR="7784" marT="77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92779999"/>
                  </a:ext>
                </a:extLst>
              </a:tr>
              <a:tr h="189524"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Non-cash items</a:t>
                      </a:r>
                    </a:p>
                  </a:txBody>
                  <a:tcPr marL="7784" marR="7784" marT="77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816</a:t>
                      </a:r>
                    </a:p>
                  </a:txBody>
                  <a:tcPr marL="7784" marR="7784" marT="77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583</a:t>
                      </a:r>
                    </a:p>
                  </a:txBody>
                  <a:tcPr marL="7784" marR="7784" marT="77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</a:t>
                      </a:r>
                    </a:p>
                  </a:txBody>
                  <a:tcPr marL="7784" marR="7784" marT="77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84" marR="7784" marT="77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84" marR="7784" marT="77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731724451"/>
                  </a:ext>
                </a:extLst>
              </a:tr>
              <a:tr h="189524"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Cash generated by operations</a:t>
                      </a:r>
                    </a:p>
                  </a:txBody>
                  <a:tcPr marL="7784" marR="7784" marT="77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2,481</a:t>
                      </a:r>
                    </a:p>
                  </a:txBody>
                  <a:tcPr marL="7784" marR="7784" marT="77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2,323</a:t>
                      </a:r>
                    </a:p>
                  </a:txBody>
                  <a:tcPr marL="7784" marR="7784" marT="77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3,829</a:t>
                      </a:r>
                    </a:p>
                  </a:txBody>
                  <a:tcPr marL="7784" marR="7784" marT="77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84" marR="7784" marT="77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84" marR="7784" marT="77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969321617"/>
                  </a:ext>
                </a:extLst>
              </a:tr>
              <a:tr h="189524"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84" marR="7784" marT="77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GB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84" marR="7784" marT="77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84" marR="7784" marT="77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84" marR="7784" marT="77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84" marR="7784" marT="77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84" marR="7784" marT="77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237827791"/>
                  </a:ext>
                </a:extLst>
              </a:tr>
              <a:tr h="189524"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Finance costs </a:t>
                      </a:r>
                    </a:p>
                  </a:txBody>
                  <a:tcPr marL="7784" marR="7784" marT="77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</a:p>
                  </a:txBody>
                  <a:tcPr marL="7784" marR="7784" marT="77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</a:t>
                      </a:r>
                    </a:p>
                  </a:txBody>
                  <a:tcPr marL="7784" marR="7784" marT="77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</a:t>
                      </a:r>
                    </a:p>
                  </a:txBody>
                  <a:tcPr marL="7784" marR="7784" marT="77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84" marR="7784" marT="77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84" marR="7784" marT="77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267945368"/>
                  </a:ext>
                </a:extLst>
              </a:tr>
              <a:tr h="189524"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Grant of share options</a:t>
                      </a:r>
                    </a:p>
                  </a:txBody>
                  <a:tcPr marL="7784" marR="7784" marT="77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145</a:t>
                      </a:r>
                    </a:p>
                  </a:txBody>
                  <a:tcPr marL="7784" marR="7784" marT="77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</a:t>
                      </a:r>
                    </a:p>
                  </a:txBody>
                  <a:tcPr marL="7784" marR="7784" marT="77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198</a:t>
                      </a:r>
                    </a:p>
                  </a:txBody>
                  <a:tcPr marL="7784" marR="7784" marT="77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84" marR="7784" marT="77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84" marR="7784" marT="77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52092372"/>
                  </a:ext>
                </a:extLst>
              </a:tr>
              <a:tr h="198549"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Taxation paid</a:t>
                      </a:r>
                    </a:p>
                  </a:txBody>
                  <a:tcPr marL="7784" marR="7784" marT="77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(652)</a:t>
                      </a:r>
                    </a:p>
                  </a:txBody>
                  <a:tcPr marL="7784" marR="7784" marT="77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(557)</a:t>
                      </a:r>
                    </a:p>
                  </a:txBody>
                  <a:tcPr marL="7784" marR="7784" marT="77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(728)</a:t>
                      </a:r>
                    </a:p>
                  </a:txBody>
                  <a:tcPr marL="7784" marR="7784" marT="77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84" marR="7784" marT="77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84" marR="7784" marT="77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676875737"/>
                  </a:ext>
                </a:extLst>
              </a:tr>
              <a:tr h="189524"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84" marR="7784" marT="77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784" marR="7784" marT="778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784" marR="7784" marT="778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784" marR="7784" marT="778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84" marR="7784" marT="77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84" marR="7784" marT="77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119799254"/>
                  </a:ext>
                </a:extLst>
              </a:tr>
              <a:tr h="19854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Net cash inflow from operating activities</a:t>
                      </a:r>
                    </a:p>
                  </a:txBody>
                  <a:tcPr marL="7784" marR="7784" marT="77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1,995</a:t>
                      </a:r>
                    </a:p>
                  </a:txBody>
                  <a:tcPr marL="7784" marR="7784" marT="77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1,853</a:t>
                      </a:r>
                    </a:p>
                  </a:txBody>
                  <a:tcPr marL="7784" marR="7784" marT="77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3,354</a:t>
                      </a:r>
                    </a:p>
                  </a:txBody>
                  <a:tcPr marL="7784" marR="7784" marT="77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84" marR="7784" marT="77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84" marR="7784" marT="77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805418535"/>
                  </a:ext>
                </a:extLst>
              </a:tr>
              <a:tr h="189524">
                <a:tc>
                  <a:txBody>
                    <a:bodyPr/>
                    <a:lstStyle/>
                    <a:p>
                      <a:pPr algn="l" fontAlgn="ctr"/>
                      <a:endParaRPr lang="en-GB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84" marR="7784" marT="77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GB" sz="10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84" marR="7784" marT="778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84" marR="7784" marT="778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84" marR="7784" marT="778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84" marR="7784" marT="77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84" marR="7784" marT="77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672454708"/>
                  </a:ext>
                </a:extLst>
              </a:tr>
              <a:tr h="19854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Net cash flows used in investing activities</a:t>
                      </a:r>
                    </a:p>
                  </a:txBody>
                  <a:tcPr marL="7784" marR="7784" marT="77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(239)</a:t>
                      </a:r>
                    </a:p>
                  </a:txBody>
                  <a:tcPr marL="7784" marR="7784" marT="77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(242)</a:t>
                      </a:r>
                    </a:p>
                  </a:txBody>
                  <a:tcPr marL="7784" marR="7784" marT="77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(570)</a:t>
                      </a:r>
                    </a:p>
                  </a:txBody>
                  <a:tcPr marL="7784" marR="7784" marT="77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84" marR="7784" marT="77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84" marR="7784" marT="77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267732649"/>
                  </a:ext>
                </a:extLst>
              </a:tr>
              <a:tr h="189524">
                <a:tc>
                  <a:txBody>
                    <a:bodyPr/>
                    <a:lstStyle/>
                    <a:p>
                      <a:pPr algn="l" fontAlgn="ctr"/>
                      <a:endParaRPr lang="en-GB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84" marR="7784" marT="77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GB" sz="10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84" marR="7784" marT="778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84" marR="7784" marT="778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84" marR="7784" marT="778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84" marR="7784" marT="77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84" marR="7784" marT="77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325828461"/>
                  </a:ext>
                </a:extLst>
              </a:tr>
              <a:tr h="18952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Cash flows from financing activities:</a:t>
                      </a:r>
                    </a:p>
                  </a:txBody>
                  <a:tcPr marL="7784" marR="7784" marT="77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GB" sz="10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84" marR="7784" marT="77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84" marR="7784" marT="77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84" marR="7784" marT="77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84" marR="7784" marT="77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84" marR="7784" marT="77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383362493"/>
                  </a:ext>
                </a:extLst>
              </a:tr>
              <a:tr h="189524"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Dividends paid</a:t>
                      </a:r>
                    </a:p>
                  </a:txBody>
                  <a:tcPr marL="7784" marR="7784" marT="77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784" marR="7784" marT="77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(960)</a:t>
                      </a:r>
                    </a:p>
                  </a:txBody>
                  <a:tcPr marL="7784" marR="7784" marT="77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(1,600)</a:t>
                      </a:r>
                    </a:p>
                  </a:txBody>
                  <a:tcPr marL="7784" marR="7784" marT="77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84" marR="7784" marT="77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84" marR="7784" marT="77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58209053"/>
                  </a:ext>
                </a:extLst>
              </a:tr>
              <a:tr h="198549"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Other</a:t>
                      </a:r>
                    </a:p>
                  </a:txBody>
                  <a:tcPr marL="7784" marR="7784" marT="77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(97)</a:t>
                      </a:r>
                    </a:p>
                  </a:txBody>
                  <a:tcPr marL="7784" marR="7784" marT="77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(509)</a:t>
                      </a:r>
                    </a:p>
                  </a:txBody>
                  <a:tcPr marL="7784" marR="7784" marT="77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(590)</a:t>
                      </a:r>
                    </a:p>
                  </a:txBody>
                  <a:tcPr marL="7784" marR="7784" marT="77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84" marR="7784" marT="77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Comparable period included sale and purchase of property</a:t>
                      </a:r>
                    </a:p>
                  </a:txBody>
                  <a:tcPr marL="7784" marR="7784" marT="77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795377664"/>
                  </a:ext>
                </a:extLst>
              </a:tr>
              <a:tr h="18952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Net cash flows used in financing activities</a:t>
                      </a:r>
                    </a:p>
                  </a:txBody>
                  <a:tcPr marL="7784" marR="7784" marT="77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(97)</a:t>
                      </a:r>
                    </a:p>
                  </a:txBody>
                  <a:tcPr marL="7784" marR="7784" marT="778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(1,469)</a:t>
                      </a:r>
                    </a:p>
                  </a:txBody>
                  <a:tcPr marL="7784" marR="7784" marT="778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(2,190)</a:t>
                      </a:r>
                    </a:p>
                  </a:txBody>
                  <a:tcPr marL="7784" marR="7784" marT="778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84" marR="7784" marT="77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84" marR="7784" marT="77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299500170"/>
                  </a:ext>
                </a:extLst>
              </a:tr>
              <a:tr h="27977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Net (decrease)/increase in cash and cash equivalents</a:t>
                      </a:r>
                    </a:p>
                  </a:txBody>
                  <a:tcPr marL="7784" marR="7784" marT="77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1,660</a:t>
                      </a:r>
                    </a:p>
                  </a:txBody>
                  <a:tcPr marL="7784" marR="7784" marT="77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142</a:t>
                      </a:r>
                    </a:p>
                  </a:txBody>
                  <a:tcPr marL="7784" marR="7784" marT="77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594</a:t>
                      </a:r>
                    </a:p>
                  </a:txBody>
                  <a:tcPr marL="7784" marR="7784" marT="77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84" marR="7784" marT="77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84" marR="7784" marT="77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948566512"/>
                  </a:ext>
                </a:extLst>
              </a:tr>
              <a:tr h="27977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Cash and cash equivalents brought forward</a:t>
                      </a:r>
                    </a:p>
                  </a:txBody>
                  <a:tcPr marL="7784" marR="7784" marT="77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3,676</a:t>
                      </a:r>
                    </a:p>
                  </a:txBody>
                  <a:tcPr marL="7784" marR="7784" marT="77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3,082</a:t>
                      </a:r>
                    </a:p>
                  </a:txBody>
                  <a:tcPr marL="7784" marR="7784" marT="77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3,082</a:t>
                      </a:r>
                    </a:p>
                  </a:txBody>
                  <a:tcPr marL="7784" marR="7784" marT="77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84" marR="7784" marT="77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84" marR="7784" marT="77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523953646"/>
                  </a:ext>
                </a:extLst>
              </a:tr>
              <a:tr h="27977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Cash and cash equivalents carried forward </a:t>
                      </a:r>
                    </a:p>
                  </a:txBody>
                  <a:tcPr marL="7784" marR="7784" marT="77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5,336</a:t>
                      </a:r>
                    </a:p>
                  </a:txBody>
                  <a:tcPr marL="7784" marR="7784" marT="778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3,224</a:t>
                      </a:r>
                    </a:p>
                  </a:txBody>
                  <a:tcPr marL="7784" marR="7784" marT="778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3,676</a:t>
                      </a:r>
                    </a:p>
                  </a:txBody>
                  <a:tcPr marL="7784" marR="7784" marT="778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84" marR="7784" marT="77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84" marR="7784" marT="77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18267672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776487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xmlns="" id="{C2D4FCE4-E5B7-42BB-B0AC-C24C5EF7EC0E}"/>
              </a:ext>
            </a:extLst>
          </p:cNvPr>
          <p:cNvSpPr txBox="1">
            <a:spLocks/>
          </p:cNvSpPr>
          <p:nvPr/>
        </p:nvSpPr>
        <p:spPr>
          <a:xfrm>
            <a:off x="324013" y="1709209"/>
            <a:ext cx="6381587" cy="148159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400" b="1" dirty="0">
                <a:solidFill>
                  <a:schemeClr val="bg1"/>
                </a:solidFill>
                <a:latin typeface="+mn-lt"/>
                <a:cs typeface="Gill Sans Light" panose="020B0302020104020203" pitchFamily="34" charset="-79"/>
              </a:rPr>
              <a:t>Strategic Initiatives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9219CFE-D90B-4D4D-B67D-2C3B5FC33C9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50" t="34222" r="4723" b="52657"/>
          <a:stretch/>
        </p:blipFill>
        <p:spPr>
          <a:xfrm>
            <a:off x="0" y="3428999"/>
            <a:ext cx="8641080" cy="1762125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5588701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xmlns="" id="{4EEDE02F-E965-8D4C-9FFF-78DECB8BABA7}"/>
              </a:ext>
            </a:extLst>
          </p:cNvPr>
          <p:cNvSpPr txBox="1">
            <a:spLocks/>
          </p:cNvSpPr>
          <p:nvPr/>
        </p:nvSpPr>
        <p:spPr>
          <a:xfrm>
            <a:off x="2708413" y="987019"/>
            <a:ext cx="5035793" cy="306938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ctr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Store rollout </a:t>
            </a:r>
          </a:p>
        </p:txBody>
      </p:sp>
      <p:sp>
        <p:nvSpPr>
          <p:cNvPr id="10" name="Text Box 3">
            <a:extLst>
              <a:ext uri="{FF2B5EF4-FFF2-40B4-BE49-F238E27FC236}">
                <a16:creationId xmlns:a16="http://schemas.microsoft.com/office/drawing/2014/main" xmlns="" id="{39804166-896C-450A-BE0E-E36887B81C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0468" y="3580293"/>
            <a:ext cx="3481723" cy="776045"/>
          </a:xfrm>
          <a:prstGeom prst="rect">
            <a:avLst/>
          </a:prstGeom>
          <a:noFill/>
          <a:ln>
            <a:noFill/>
          </a:ln>
        </p:spPr>
        <p:txBody>
          <a:bodyPr wrap="square" lIns="35596" tIns="18510" rIns="35596" bIns="18510">
            <a:spAutoFit/>
          </a:bodyPr>
          <a:lstStyle>
            <a:lvl1pPr>
              <a:spcBef>
                <a:spcPts val="4800"/>
              </a:spcBef>
              <a:buSzPct val="171000"/>
              <a:buChar char="•"/>
              <a:defRPr sz="4200">
                <a:solidFill>
                  <a:srgbClr val="000000"/>
                </a:solidFill>
                <a:latin typeface="Gill Sans"/>
                <a:ea typeface="MS PGothic" panose="020B0600070205080204" pitchFamily="34" charset="-128"/>
                <a:cs typeface="Gill Sans"/>
                <a:sym typeface="Gill Sans"/>
              </a:defRPr>
            </a:lvl1pPr>
            <a:lvl2pPr marL="1333500" indent="-571500">
              <a:spcBef>
                <a:spcPts val="4800"/>
              </a:spcBef>
              <a:buSzPct val="171000"/>
              <a:buChar char="•"/>
              <a:defRPr sz="42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1778000" indent="-571500">
              <a:spcBef>
                <a:spcPts val="4800"/>
              </a:spcBef>
              <a:buSzPct val="171000"/>
              <a:buChar char="•"/>
              <a:defRPr sz="42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2222500" indent="-571500">
              <a:spcBef>
                <a:spcPts val="4800"/>
              </a:spcBef>
              <a:buSzPct val="171000"/>
              <a:buChar char="•"/>
              <a:defRPr sz="42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2667000" indent="-571500">
              <a:spcBef>
                <a:spcPts val="4800"/>
              </a:spcBef>
              <a:buSzPct val="171000"/>
              <a:buChar char="•"/>
              <a:defRPr sz="42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3124200" indent="-571500" defTabSz="584200" eaLnBrk="0" fontAlgn="base" hangingPunct="0">
              <a:spcBef>
                <a:spcPts val="4800"/>
              </a:spcBef>
              <a:spcAft>
                <a:spcPct val="0"/>
              </a:spcAft>
              <a:buSzPct val="171000"/>
              <a:buChar char="•"/>
              <a:defRPr sz="42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3581400" indent="-571500" defTabSz="584200" eaLnBrk="0" fontAlgn="base" hangingPunct="0">
              <a:spcBef>
                <a:spcPts val="4800"/>
              </a:spcBef>
              <a:spcAft>
                <a:spcPct val="0"/>
              </a:spcAft>
              <a:buSzPct val="171000"/>
              <a:buChar char="•"/>
              <a:defRPr sz="42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4038600" indent="-571500" defTabSz="584200" eaLnBrk="0" fontAlgn="base" hangingPunct="0">
              <a:spcBef>
                <a:spcPts val="4800"/>
              </a:spcBef>
              <a:spcAft>
                <a:spcPct val="0"/>
              </a:spcAft>
              <a:buSzPct val="171000"/>
              <a:buChar char="•"/>
              <a:defRPr sz="42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4495800" indent="-571500" defTabSz="584200" eaLnBrk="0" fontAlgn="base" hangingPunct="0">
              <a:spcBef>
                <a:spcPts val="4800"/>
              </a:spcBef>
              <a:spcAft>
                <a:spcPct val="0"/>
              </a:spcAft>
              <a:buSzPct val="171000"/>
              <a:buChar char="•"/>
              <a:defRPr sz="42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943B80"/>
                </a:solidFill>
                <a:effectLst/>
                <a:uLnTx/>
                <a:uFillTx/>
                <a:latin typeface="Calibri" panose="020F0502020204030204"/>
                <a:ea typeface="MS PGothic" panose="020B0600070205080204" pitchFamily="34" charset="-128"/>
                <a:sym typeface="Gill Sans"/>
              </a:rPr>
              <a:t>Record number of new franchisee deposits with increased geographical presence from new distribution centres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9553FE12-798C-4934-ACED-96172B49985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258" r="-14341" b="-6730"/>
          <a:stretch/>
        </p:blipFill>
        <p:spPr>
          <a:xfrm>
            <a:off x="3831859" y="896639"/>
            <a:ext cx="5214328" cy="5788337"/>
          </a:xfrm>
          <a:prstGeom prst="rect">
            <a:avLst/>
          </a:prstGeom>
          <a:effectLst>
            <a:softEdge rad="0"/>
          </a:effectLst>
        </p:spPr>
      </p:pic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51488081"/>
              </p:ext>
            </p:extLst>
          </p:nvPr>
        </p:nvGraphicFramePr>
        <p:xfrm>
          <a:off x="280468" y="1015402"/>
          <a:ext cx="3931080" cy="22623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itle 1">
            <a:extLst>
              <a:ext uri="{FF2B5EF4-FFF2-40B4-BE49-F238E27FC236}">
                <a16:creationId xmlns:a16="http://schemas.microsoft.com/office/drawing/2014/main" xmlns="" id="{094E7EAE-C88B-8E45-B8B2-75A64ABFD059}"/>
              </a:ext>
            </a:extLst>
          </p:cNvPr>
          <p:cNvSpPr txBox="1">
            <a:spLocks/>
          </p:cNvSpPr>
          <p:nvPr/>
        </p:nvSpPr>
        <p:spPr>
          <a:xfrm>
            <a:off x="2087217" y="173024"/>
            <a:ext cx="6714390" cy="40925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ctr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Store Rollout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xmlns="" id="{DC3F1C4B-A4A2-CF46-9676-D24FDB436A81}"/>
              </a:ext>
            </a:extLst>
          </p:cNvPr>
          <p:cNvSpPr/>
          <p:nvPr/>
        </p:nvSpPr>
        <p:spPr>
          <a:xfrm>
            <a:off x="7134480" y="4698112"/>
            <a:ext cx="127992" cy="127992"/>
          </a:xfrm>
          <a:prstGeom prst="ellipse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0067EE3C-E197-094E-8808-134CCEC5C15D}"/>
              </a:ext>
            </a:extLst>
          </p:cNvPr>
          <p:cNvSpPr/>
          <p:nvPr/>
        </p:nvSpPr>
        <p:spPr>
          <a:xfrm>
            <a:off x="7701273" y="5409473"/>
            <a:ext cx="127992" cy="127992"/>
          </a:xfrm>
          <a:prstGeom prst="ellipse">
            <a:avLst/>
          </a:prstGeom>
          <a:solidFill>
            <a:schemeClr val="accent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AA14BCDC-F3B1-5D45-A051-F25FAC5FCCBE}"/>
              </a:ext>
            </a:extLst>
          </p:cNvPr>
          <p:cNvSpPr/>
          <p:nvPr/>
        </p:nvSpPr>
        <p:spPr>
          <a:xfrm>
            <a:off x="6955372" y="4083050"/>
            <a:ext cx="127992" cy="127992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1536ACEF-AC78-9148-8B06-41759927C0FD}"/>
              </a:ext>
            </a:extLst>
          </p:cNvPr>
          <p:cNvSpPr txBox="1"/>
          <p:nvPr/>
        </p:nvSpPr>
        <p:spPr>
          <a:xfrm>
            <a:off x="411097" y="4532804"/>
            <a:ext cx="1988558" cy="16081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Key: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B580A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Distribution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B580A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Centres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B580AD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Bradford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Coventry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Enfield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B580A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47 Potential Franchisees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xmlns="" id="{3613F090-2065-0342-9622-7F3B1E9064A4}"/>
              </a:ext>
            </a:extLst>
          </p:cNvPr>
          <p:cNvSpPr/>
          <p:nvPr/>
        </p:nvSpPr>
        <p:spPr>
          <a:xfrm>
            <a:off x="333072" y="5086775"/>
            <a:ext cx="127992" cy="127992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xmlns="" id="{73C8F545-624A-9648-B1B9-86A2B753899C}"/>
              </a:ext>
            </a:extLst>
          </p:cNvPr>
          <p:cNvSpPr/>
          <p:nvPr/>
        </p:nvSpPr>
        <p:spPr>
          <a:xfrm>
            <a:off x="333072" y="5245795"/>
            <a:ext cx="127992" cy="127992"/>
          </a:xfrm>
          <a:prstGeom prst="ellipse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xmlns="" id="{33603B2F-AF9E-E444-96EF-3060AF83B82C}"/>
              </a:ext>
            </a:extLst>
          </p:cNvPr>
          <p:cNvSpPr/>
          <p:nvPr/>
        </p:nvSpPr>
        <p:spPr>
          <a:xfrm>
            <a:off x="333072" y="5404817"/>
            <a:ext cx="127992" cy="127992"/>
          </a:xfrm>
          <a:prstGeom prst="ellipse">
            <a:avLst/>
          </a:prstGeom>
          <a:solidFill>
            <a:schemeClr val="accent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xmlns="" id="{A05421E1-E30E-374A-B744-8F68079DB0F6}"/>
              </a:ext>
            </a:extLst>
          </p:cNvPr>
          <p:cNvSpPr/>
          <p:nvPr/>
        </p:nvSpPr>
        <p:spPr>
          <a:xfrm>
            <a:off x="333072" y="5743290"/>
            <a:ext cx="127992" cy="127992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xmlns="" id="{5E1CB03C-3E7B-5D47-A65F-73099EFE66D8}"/>
              </a:ext>
            </a:extLst>
          </p:cNvPr>
          <p:cNvSpPr/>
          <p:nvPr/>
        </p:nvSpPr>
        <p:spPr>
          <a:xfrm>
            <a:off x="7398024" y="5509949"/>
            <a:ext cx="50091" cy="45719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xmlns="" id="{D63A2342-42D7-6847-A8C8-ED922C775833}"/>
              </a:ext>
            </a:extLst>
          </p:cNvPr>
          <p:cNvSpPr/>
          <p:nvPr/>
        </p:nvSpPr>
        <p:spPr>
          <a:xfrm>
            <a:off x="7475925" y="5487089"/>
            <a:ext cx="50091" cy="45719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xmlns="" id="{C8083A60-8716-B046-B1D2-825A06703C5D}"/>
              </a:ext>
            </a:extLst>
          </p:cNvPr>
          <p:cNvSpPr/>
          <p:nvPr/>
        </p:nvSpPr>
        <p:spPr>
          <a:xfrm>
            <a:off x="7423069" y="5445953"/>
            <a:ext cx="50091" cy="45719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xmlns="" id="{1D018C58-AA72-1A49-97D1-128333EE487D}"/>
              </a:ext>
            </a:extLst>
          </p:cNvPr>
          <p:cNvSpPr/>
          <p:nvPr/>
        </p:nvSpPr>
        <p:spPr>
          <a:xfrm>
            <a:off x="7338145" y="5354589"/>
            <a:ext cx="50091" cy="45719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xmlns="" id="{92CDCD6E-A664-A640-B157-B52F512DCA2A}"/>
              </a:ext>
            </a:extLst>
          </p:cNvPr>
          <p:cNvSpPr/>
          <p:nvPr/>
        </p:nvSpPr>
        <p:spPr>
          <a:xfrm>
            <a:off x="6877770" y="5105052"/>
            <a:ext cx="50091" cy="45719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xmlns="" id="{A56EB86A-7CD0-8345-90F2-BCD54F753E0B}"/>
              </a:ext>
            </a:extLst>
          </p:cNvPr>
          <p:cNvSpPr/>
          <p:nvPr/>
        </p:nvSpPr>
        <p:spPr>
          <a:xfrm>
            <a:off x="6994322" y="4780385"/>
            <a:ext cx="50091" cy="45719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xmlns="" id="{16A63100-36AD-C641-84DC-AC9BC08920F5}"/>
              </a:ext>
            </a:extLst>
          </p:cNvPr>
          <p:cNvSpPr/>
          <p:nvPr/>
        </p:nvSpPr>
        <p:spPr>
          <a:xfrm>
            <a:off x="7526016" y="5350927"/>
            <a:ext cx="50091" cy="45719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xmlns="" id="{7E1E3F4B-642C-844B-BB07-DB2BE865F350}"/>
              </a:ext>
            </a:extLst>
          </p:cNvPr>
          <p:cNvSpPr/>
          <p:nvPr/>
        </p:nvSpPr>
        <p:spPr>
          <a:xfrm>
            <a:off x="7074601" y="4657526"/>
            <a:ext cx="50091" cy="45719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xmlns="" id="{295E135D-3B6F-5F49-9F8E-FAB7D919A177}"/>
              </a:ext>
            </a:extLst>
          </p:cNvPr>
          <p:cNvSpPr/>
          <p:nvPr/>
        </p:nvSpPr>
        <p:spPr>
          <a:xfrm>
            <a:off x="7694115" y="5217176"/>
            <a:ext cx="50091" cy="45719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xmlns="" id="{9E081869-CCA8-1F48-90A3-49BDE7536C86}"/>
              </a:ext>
            </a:extLst>
          </p:cNvPr>
          <p:cNvSpPr/>
          <p:nvPr/>
        </p:nvSpPr>
        <p:spPr>
          <a:xfrm>
            <a:off x="6792415" y="4271026"/>
            <a:ext cx="50091" cy="45719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xmlns="" id="{4E76C705-0AED-F34D-B247-79998E94A8D0}"/>
              </a:ext>
            </a:extLst>
          </p:cNvPr>
          <p:cNvSpPr/>
          <p:nvPr/>
        </p:nvSpPr>
        <p:spPr>
          <a:xfrm>
            <a:off x="7049555" y="5468812"/>
            <a:ext cx="50091" cy="45719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xmlns="" id="{14753482-991F-E841-8551-F2306E9927C5}"/>
              </a:ext>
            </a:extLst>
          </p:cNvPr>
          <p:cNvSpPr/>
          <p:nvPr/>
        </p:nvSpPr>
        <p:spPr>
          <a:xfrm>
            <a:off x="7954430" y="5359098"/>
            <a:ext cx="50091" cy="45719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xmlns="" id="{113EBC8C-87C5-8A46-B63D-F0E86294CDFB}"/>
              </a:ext>
            </a:extLst>
          </p:cNvPr>
          <p:cNvSpPr/>
          <p:nvPr/>
        </p:nvSpPr>
        <p:spPr>
          <a:xfrm>
            <a:off x="7187335" y="4873390"/>
            <a:ext cx="50091" cy="45719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xmlns="" id="{4E13714C-87D3-D94D-87CA-A5FD65C373FA}"/>
              </a:ext>
            </a:extLst>
          </p:cNvPr>
          <p:cNvSpPr/>
          <p:nvPr/>
        </p:nvSpPr>
        <p:spPr>
          <a:xfrm>
            <a:off x="7333733" y="5294064"/>
            <a:ext cx="50091" cy="45719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xmlns="" id="{4C92102C-0086-4B48-B8A9-7545025E287F}"/>
              </a:ext>
            </a:extLst>
          </p:cNvPr>
          <p:cNvSpPr/>
          <p:nvPr/>
        </p:nvSpPr>
        <p:spPr>
          <a:xfrm>
            <a:off x="7521286" y="5557130"/>
            <a:ext cx="50091" cy="45719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xmlns="" id="{9D091406-B975-2D43-BAE7-70FC761FD338}"/>
              </a:ext>
            </a:extLst>
          </p:cNvPr>
          <p:cNvSpPr/>
          <p:nvPr/>
        </p:nvSpPr>
        <p:spPr>
          <a:xfrm>
            <a:off x="7301381" y="4688551"/>
            <a:ext cx="50091" cy="45719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xmlns="" id="{81CCD3B9-6A36-C442-9E0A-87EFDF2D3344}"/>
              </a:ext>
            </a:extLst>
          </p:cNvPr>
          <p:cNvSpPr/>
          <p:nvPr/>
        </p:nvSpPr>
        <p:spPr>
          <a:xfrm>
            <a:off x="7237426" y="5296022"/>
            <a:ext cx="50091" cy="45719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xmlns="" id="{19FB4280-B1A0-434F-A659-B73280F23060}"/>
              </a:ext>
            </a:extLst>
          </p:cNvPr>
          <p:cNvSpPr/>
          <p:nvPr/>
        </p:nvSpPr>
        <p:spPr>
          <a:xfrm>
            <a:off x="7746492" y="5400308"/>
            <a:ext cx="50091" cy="45719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xmlns="" id="{5524A917-EFC9-D04D-ABDA-4387F2CAC610}"/>
              </a:ext>
            </a:extLst>
          </p:cNvPr>
          <p:cNvSpPr/>
          <p:nvPr/>
        </p:nvSpPr>
        <p:spPr>
          <a:xfrm>
            <a:off x="7721446" y="5491778"/>
            <a:ext cx="50091" cy="45719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xmlns="" id="{57E5526B-3D4A-BB49-9D10-093D94482C42}"/>
              </a:ext>
            </a:extLst>
          </p:cNvPr>
          <p:cNvSpPr/>
          <p:nvPr/>
        </p:nvSpPr>
        <p:spPr>
          <a:xfrm>
            <a:off x="7668590" y="5468812"/>
            <a:ext cx="50091" cy="45719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xmlns="" id="{CCEAEEEA-E501-1848-9EF7-03389C1B9CB7}"/>
              </a:ext>
            </a:extLst>
          </p:cNvPr>
          <p:cNvSpPr/>
          <p:nvPr/>
        </p:nvSpPr>
        <p:spPr>
          <a:xfrm>
            <a:off x="6944690" y="4513137"/>
            <a:ext cx="50091" cy="45719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xmlns="" id="{84139536-A935-BC4A-8A1B-AC71F7627D2E}"/>
              </a:ext>
            </a:extLst>
          </p:cNvPr>
          <p:cNvSpPr/>
          <p:nvPr/>
        </p:nvSpPr>
        <p:spPr>
          <a:xfrm>
            <a:off x="7443970" y="5316923"/>
            <a:ext cx="50091" cy="45719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xmlns="" id="{DA672AC8-5E68-D34C-B25D-C91AB76E9E57}"/>
              </a:ext>
            </a:extLst>
          </p:cNvPr>
          <p:cNvSpPr/>
          <p:nvPr/>
        </p:nvSpPr>
        <p:spPr>
          <a:xfrm>
            <a:off x="7383824" y="5211791"/>
            <a:ext cx="50091" cy="45719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xmlns="" id="{1953CAFB-2E1F-024F-AAA7-9C2945674876}"/>
              </a:ext>
            </a:extLst>
          </p:cNvPr>
          <p:cNvSpPr/>
          <p:nvPr/>
        </p:nvSpPr>
        <p:spPr>
          <a:xfrm>
            <a:off x="7205329" y="5369394"/>
            <a:ext cx="50091" cy="45719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xmlns="" id="{9393E524-B5EA-A34F-85EE-ECAA02A3B4A9}"/>
              </a:ext>
            </a:extLst>
          </p:cNvPr>
          <p:cNvSpPr/>
          <p:nvPr/>
        </p:nvSpPr>
        <p:spPr>
          <a:xfrm>
            <a:off x="7283260" y="5487088"/>
            <a:ext cx="50091" cy="45719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xmlns="" id="{958F413E-9889-6546-AE5C-62E328729CEF}"/>
              </a:ext>
            </a:extLst>
          </p:cNvPr>
          <p:cNvSpPr/>
          <p:nvPr/>
        </p:nvSpPr>
        <p:spPr>
          <a:xfrm>
            <a:off x="6955372" y="4649944"/>
            <a:ext cx="50091" cy="45719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xmlns="" id="{52043BAF-AE7D-A848-B0A8-D67680CB4894}"/>
              </a:ext>
            </a:extLst>
          </p:cNvPr>
          <p:cNvSpPr/>
          <p:nvPr/>
        </p:nvSpPr>
        <p:spPr>
          <a:xfrm>
            <a:off x="7240856" y="3790807"/>
            <a:ext cx="50091" cy="45719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xmlns="" id="{8C6A83A2-27CE-1B4D-8756-A022B70C0A6F}"/>
              </a:ext>
            </a:extLst>
          </p:cNvPr>
          <p:cNvSpPr/>
          <p:nvPr/>
        </p:nvSpPr>
        <p:spPr>
          <a:xfrm>
            <a:off x="7109434" y="4248606"/>
            <a:ext cx="50091" cy="45719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xmlns="" id="{6F0495D4-6DB2-F245-B21A-AFC36A8E1F73}"/>
              </a:ext>
            </a:extLst>
          </p:cNvPr>
          <p:cNvSpPr/>
          <p:nvPr/>
        </p:nvSpPr>
        <p:spPr>
          <a:xfrm>
            <a:off x="7137244" y="3561277"/>
            <a:ext cx="50091" cy="45719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xmlns="" id="{5AF2DB99-0ABC-A24F-882F-EA738B00CCED}"/>
              </a:ext>
            </a:extLst>
          </p:cNvPr>
          <p:cNvSpPr/>
          <p:nvPr/>
        </p:nvSpPr>
        <p:spPr>
          <a:xfrm>
            <a:off x="7119172" y="4196706"/>
            <a:ext cx="50091" cy="45719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xmlns="" id="{670D9715-127F-EE42-B759-02D155644E00}"/>
              </a:ext>
            </a:extLst>
          </p:cNvPr>
          <p:cNvSpPr/>
          <p:nvPr/>
        </p:nvSpPr>
        <p:spPr>
          <a:xfrm>
            <a:off x="6251366" y="5369589"/>
            <a:ext cx="50091" cy="45719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xmlns="" id="{73395912-3DA4-D94F-9384-67E046F66FC1}"/>
              </a:ext>
            </a:extLst>
          </p:cNvPr>
          <p:cNvSpPr/>
          <p:nvPr/>
        </p:nvSpPr>
        <p:spPr>
          <a:xfrm>
            <a:off x="7655124" y="5334320"/>
            <a:ext cx="50091" cy="45719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xmlns="" id="{FE1710C4-6698-284A-89DF-1DECCEC570C9}"/>
              </a:ext>
            </a:extLst>
          </p:cNvPr>
          <p:cNvSpPr/>
          <p:nvPr/>
        </p:nvSpPr>
        <p:spPr>
          <a:xfrm>
            <a:off x="6531174" y="4588195"/>
            <a:ext cx="50091" cy="45719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xmlns="" id="{2CABCB2B-4D40-5244-B392-3A31C7EAEE9D}"/>
              </a:ext>
            </a:extLst>
          </p:cNvPr>
          <p:cNvSpPr/>
          <p:nvPr/>
        </p:nvSpPr>
        <p:spPr>
          <a:xfrm>
            <a:off x="7582405" y="5388686"/>
            <a:ext cx="50091" cy="45719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xmlns="" id="{1E05772C-9C0F-1140-850F-1C138E126044}"/>
              </a:ext>
            </a:extLst>
          </p:cNvPr>
          <p:cNvSpPr/>
          <p:nvPr/>
        </p:nvSpPr>
        <p:spPr>
          <a:xfrm>
            <a:off x="8120665" y="5555668"/>
            <a:ext cx="50091" cy="45719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xmlns="" id="{2376A62B-7C98-9F4E-8842-1576A9605F2D}"/>
              </a:ext>
            </a:extLst>
          </p:cNvPr>
          <p:cNvSpPr/>
          <p:nvPr/>
        </p:nvSpPr>
        <p:spPr>
          <a:xfrm>
            <a:off x="7283260" y="5423093"/>
            <a:ext cx="50091" cy="45719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xmlns="" id="{29975742-C135-2F41-B466-981D4BE83F14}"/>
              </a:ext>
            </a:extLst>
          </p:cNvPr>
          <p:cNvSpPr/>
          <p:nvPr/>
        </p:nvSpPr>
        <p:spPr>
          <a:xfrm>
            <a:off x="7230263" y="5783176"/>
            <a:ext cx="50091" cy="45719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xmlns="" id="{D570A29C-904E-4346-8089-21C59822B0EC}"/>
              </a:ext>
            </a:extLst>
          </p:cNvPr>
          <p:cNvSpPr/>
          <p:nvPr/>
        </p:nvSpPr>
        <p:spPr>
          <a:xfrm>
            <a:off x="6982050" y="4316745"/>
            <a:ext cx="50091" cy="45719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xmlns="" id="{4C4DBBD9-59F8-9C48-9BB1-7A0D4ACBACC0}"/>
              </a:ext>
            </a:extLst>
          </p:cNvPr>
          <p:cNvSpPr/>
          <p:nvPr/>
        </p:nvSpPr>
        <p:spPr>
          <a:xfrm>
            <a:off x="7119172" y="5372863"/>
            <a:ext cx="50091" cy="45719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xmlns="" id="{91EAFC20-3808-6041-8C1B-6991F6940C42}"/>
              </a:ext>
            </a:extLst>
          </p:cNvPr>
          <p:cNvSpPr/>
          <p:nvPr/>
        </p:nvSpPr>
        <p:spPr>
          <a:xfrm>
            <a:off x="6531174" y="5441369"/>
            <a:ext cx="50091" cy="45719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xmlns="" id="{D0C64E6C-3AD1-5548-9F9E-F9427F1E07C3}"/>
              </a:ext>
            </a:extLst>
          </p:cNvPr>
          <p:cNvSpPr/>
          <p:nvPr/>
        </p:nvSpPr>
        <p:spPr>
          <a:xfrm>
            <a:off x="7506281" y="4158217"/>
            <a:ext cx="50091" cy="45719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xmlns="" id="{6308385B-B7B9-004E-BBF9-42920BEED3CD}"/>
              </a:ext>
            </a:extLst>
          </p:cNvPr>
          <p:cNvSpPr/>
          <p:nvPr/>
        </p:nvSpPr>
        <p:spPr>
          <a:xfrm>
            <a:off x="7074600" y="4627345"/>
            <a:ext cx="47653" cy="45719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xmlns="" id="{B1FAD729-9A1E-2541-B216-3EF1C2C39653}"/>
              </a:ext>
            </a:extLst>
          </p:cNvPr>
          <p:cNvSpPr/>
          <p:nvPr/>
        </p:nvSpPr>
        <p:spPr>
          <a:xfrm>
            <a:off x="6578179" y="5409473"/>
            <a:ext cx="50091" cy="45719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xmlns="" id="{27BBC076-F4B6-FA4D-8738-31112BBAB81A}"/>
              </a:ext>
            </a:extLst>
          </p:cNvPr>
          <p:cNvSpPr/>
          <p:nvPr/>
        </p:nvSpPr>
        <p:spPr>
          <a:xfrm>
            <a:off x="7668590" y="5790915"/>
            <a:ext cx="50091" cy="45719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5" name="Oval 84">
            <a:extLst>
              <a:ext uri="{FF2B5EF4-FFF2-40B4-BE49-F238E27FC236}">
                <a16:creationId xmlns:a16="http://schemas.microsoft.com/office/drawing/2014/main" xmlns="" id="{C9D31E2F-AE93-BF41-9916-092711D6DB21}"/>
              </a:ext>
            </a:extLst>
          </p:cNvPr>
          <p:cNvSpPr/>
          <p:nvPr/>
        </p:nvSpPr>
        <p:spPr>
          <a:xfrm>
            <a:off x="7922523" y="5105052"/>
            <a:ext cx="50091" cy="45719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6" name="Oval 85">
            <a:extLst>
              <a:ext uri="{FF2B5EF4-FFF2-40B4-BE49-F238E27FC236}">
                <a16:creationId xmlns:a16="http://schemas.microsoft.com/office/drawing/2014/main" xmlns="" id="{A00A1269-6FE3-F34B-9B72-88AE21A8CEB0}"/>
              </a:ext>
            </a:extLst>
          </p:cNvPr>
          <p:cNvSpPr/>
          <p:nvPr/>
        </p:nvSpPr>
        <p:spPr>
          <a:xfrm>
            <a:off x="7457901" y="4780384"/>
            <a:ext cx="50091" cy="45719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16084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xmlns="" id="{4EEDE02F-E965-8D4C-9FFF-78DECB8BABA7}"/>
              </a:ext>
            </a:extLst>
          </p:cNvPr>
          <p:cNvSpPr txBox="1">
            <a:spLocks/>
          </p:cNvSpPr>
          <p:nvPr/>
        </p:nvSpPr>
        <p:spPr>
          <a:xfrm>
            <a:off x="2087217" y="173024"/>
            <a:ext cx="6714390" cy="40925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fontAlgn="ctr"/>
            <a:r>
              <a:rPr lang="en-GB" sz="2400" b="1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+mn-cs"/>
              </a:rPr>
              <a:t>Home Delivery</a:t>
            </a:r>
          </a:p>
        </p:txBody>
      </p:sp>
      <p:pic>
        <p:nvPicPr>
          <p:cNvPr id="4" name="Picture 3" descr="A picture containing sitting, large, standing, parked&#10;&#10;Description automatically generated">
            <a:extLst>
              <a:ext uri="{FF2B5EF4-FFF2-40B4-BE49-F238E27FC236}">
                <a16:creationId xmlns:a16="http://schemas.microsoft.com/office/drawing/2014/main" xmlns="" id="{B667D6C4-3574-46FB-9E22-B1DB3EDA440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7977" y="4378999"/>
            <a:ext cx="794737" cy="794737"/>
          </a:xfrm>
          <a:prstGeom prst="rect">
            <a:avLst/>
          </a:prstGeom>
          <a:effectLst/>
        </p:spPr>
      </p:pic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xmlns="" id="{716A5A52-12D5-4F7F-8446-656F96A1485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4813" y="4297800"/>
            <a:ext cx="935963" cy="957134"/>
          </a:xfrm>
          <a:prstGeom prst="rect">
            <a:avLst/>
          </a:prstGeom>
          <a:effectLst/>
        </p:spPr>
      </p:pic>
      <p:pic>
        <p:nvPicPr>
          <p:cNvPr id="7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xmlns="" id="{4243AB0F-71B5-40F5-9510-9E804397B2D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5438" y="4297800"/>
            <a:ext cx="935963" cy="935963"/>
          </a:xfrm>
          <a:prstGeom prst="rect">
            <a:avLst/>
          </a:prstGeom>
          <a:effectLst/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43DAA2DD-EB3E-412E-B45E-94EBC469A00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52762"/>
          <a:stretch/>
        </p:blipFill>
        <p:spPr>
          <a:xfrm>
            <a:off x="5434887" y="4561155"/>
            <a:ext cx="2073473" cy="409251"/>
          </a:xfrm>
          <a:prstGeom prst="rect">
            <a:avLst/>
          </a:prstGeom>
        </p:spPr>
      </p:pic>
      <p:sp>
        <p:nvSpPr>
          <p:cNvPr id="10" name="Text Box 3">
            <a:extLst>
              <a:ext uri="{FF2B5EF4-FFF2-40B4-BE49-F238E27FC236}">
                <a16:creationId xmlns:a16="http://schemas.microsoft.com/office/drawing/2014/main" xmlns="" id="{39804166-896C-450A-BE0E-E36887B81C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40609" y="5459560"/>
            <a:ext cx="6643731" cy="788506"/>
          </a:xfrm>
          <a:prstGeom prst="rect">
            <a:avLst/>
          </a:prstGeom>
          <a:noFill/>
          <a:ln>
            <a:noFill/>
          </a:ln>
        </p:spPr>
        <p:txBody>
          <a:bodyPr wrap="square" lIns="47461" tIns="24680" rIns="47461" bIns="24680">
            <a:spAutoFit/>
          </a:bodyPr>
          <a:lstStyle>
            <a:lvl1pPr>
              <a:spcBef>
                <a:spcPts val="4800"/>
              </a:spcBef>
              <a:buSzPct val="171000"/>
              <a:buChar char="•"/>
              <a:defRPr sz="4200">
                <a:solidFill>
                  <a:srgbClr val="000000"/>
                </a:solidFill>
                <a:latin typeface="Gill Sans"/>
                <a:ea typeface="MS PGothic" panose="020B0600070205080204" pitchFamily="34" charset="-128"/>
                <a:cs typeface="Gill Sans"/>
                <a:sym typeface="Gill Sans"/>
              </a:defRPr>
            </a:lvl1pPr>
            <a:lvl2pPr marL="1333500" indent="-571500">
              <a:spcBef>
                <a:spcPts val="4800"/>
              </a:spcBef>
              <a:buSzPct val="171000"/>
              <a:buChar char="•"/>
              <a:defRPr sz="42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1778000" indent="-571500">
              <a:spcBef>
                <a:spcPts val="4800"/>
              </a:spcBef>
              <a:buSzPct val="171000"/>
              <a:buChar char="•"/>
              <a:defRPr sz="42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2222500" indent="-571500">
              <a:spcBef>
                <a:spcPts val="4800"/>
              </a:spcBef>
              <a:buSzPct val="171000"/>
              <a:buChar char="•"/>
              <a:defRPr sz="42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2667000" indent="-571500">
              <a:spcBef>
                <a:spcPts val="4800"/>
              </a:spcBef>
              <a:buSzPct val="171000"/>
              <a:buChar char="•"/>
              <a:defRPr sz="42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3124200" indent="-571500" defTabSz="584200" eaLnBrk="0" fontAlgn="base" hangingPunct="0">
              <a:spcBef>
                <a:spcPts val="4800"/>
              </a:spcBef>
              <a:spcAft>
                <a:spcPct val="0"/>
              </a:spcAft>
              <a:buSzPct val="171000"/>
              <a:buChar char="•"/>
              <a:defRPr sz="42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3581400" indent="-571500" defTabSz="584200" eaLnBrk="0" fontAlgn="base" hangingPunct="0">
              <a:spcBef>
                <a:spcPts val="4800"/>
              </a:spcBef>
              <a:spcAft>
                <a:spcPct val="0"/>
              </a:spcAft>
              <a:buSzPct val="171000"/>
              <a:buChar char="•"/>
              <a:defRPr sz="42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4038600" indent="-571500" defTabSz="584200" eaLnBrk="0" fontAlgn="base" hangingPunct="0">
              <a:spcBef>
                <a:spcPts val="4800"/>
              </a:spcBef>
              <a:spcAft>
                <a:spcPct val="0"/>
              </a:spcAft>
              <a:buSzPct val="171000"/>
              <a:buChar char="•"/>
              <a:defRPr sz="42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4495800" indent="-571500" defTabSz="584200" eaLnBrk="0" fontAlgn="base" hangingPunct="0">
              <a:spcBef>
                <a:spcPts val="4800"/>
              </a:spcBef>
              <a:spcAft>
                <a:spcPct val="0"/>
              </a:spcAft>
              <a:buSzPct val="171000"/>
              <a:buChar char="•"/>
              <a:defRPr sz="42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algn="ctr">
              <a:spcBef>
                <a:spcPct val="50000"/>
              </a:spcBef>
              <a:buSzTx/>
              <a:buNone/>
            </a:pPr>
            <a:r>
              <a:rPr lang="en-GB" sz="2400" b="1" dirty="0">
                <a:solidFill>
                  <a:srgbClr val="943B80"/>
                </a:solidFill>
                <a:latin typeface="+mn-lt"/>
              </a:rPr>
              <a:t>Incremental growth opportunity from delivery platforms and own delivery network</a:t>
            </a:r>
          </a:p>
        </p:txBody>
      </p:sp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xmlns="" id="{1C44E5EA-849B-49F6-AFEE-D2C6C7922E4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74275362"/>
              </p:ext>
            </p:extLst>
          </p:nvPr>
        </p:nvGraphicFramePr>
        <p:xfrm>
          <a:off x="598338" y="847860"/>
          <a:ext cx="8017156" cy="28529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DC77D752-2D0B-4582-9280-05876A1441FC}"/>
              </a:ext>
            </a:extLst>
          </p:cNvPr>
          <p:cNvSpPr/>
          <p:nvPr/>
        </p:nvSpPr>
        <p:spPr>
          <a:xfrm>
            <a:off x="3061888" y="3605761"/>
            <a:ext cx="862412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1050" b="1" dirty="0">
                <a:solidFill>
                  <a:srgbClr val="B580AD"/>
                </a:solidFill>
              </a:rPr>
              <a:t>Spring lockdown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F8851192-FB95-42EF-97E8-80B57BEC165F}"/>
              </a:ext>
            </a:extLst>
          </p:cNvPr>
          <p:cNvSpPr/>
          <p:nvPr/>
        </p:nvSpPr>
        <p:spPr>
          <a:xfrm>
            <a:off x="6387850" y="3601972"/>
            <a:ext cx="862412" cy="577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1050" b="1" dirty="0">
                <a:solidFill>
                  <a:srgbClr val="B580AD"/>
                </a:solidFill>
              </a:rPr>
              <a:t>End of school holidays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F797CF23-AA7A-438F-91F1-F5857088C189}"/>
              </a:ext>
            </a:extLst>
          </p:cNvPr>
          <p:cNvSpPr/>
          <p:nvPr/>
        </p:nvSpPr>
        <p:spPr>
          <a:xfrm>
            <a:off x="7802444" y="3601972"/>
            <a:ext cx="862412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1050" b="1" dirty="0">
                <a:solidFill>
                  <a:srgbClr val="B580AD"/>
                </a:solidFill>
              </a:rPr>
              <a:t>Second lockdown</a:t>
            </a:r>
          </a:p>
        </p:txBody>
      </p:sp>
    </p:spTree>
    <p:extLst>
      <p:ext uri="{BB962C8B-B14F-4D97-AF65-F5344CB8AC3E}">
        <p14:creationId xmlns:p14="http://schemas.microsoft.com/office/powerpoint/2010/main" val="8443086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xmlns="" id="{C2D4FCE4-E5B7-42BB-B0AC-C24C5EF7EC0E}"/>
              </a:ext>
            </a:extLst>
          </p:cNvPr>
          <p:cNvSpPr txBox="1">
            <a:spLocks/>
          </p:cNvSpPr>
          <p:nvPr/>
        </p:nvSpPr>
        <p:spPr>
          <a:xfrm>
            <a:off x="324013" y="1709209"/>
            <a:ext cx="5285123" cy="148159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400" b="1" dirty="0">
                <a:solidFill>
                  <a:schemeClr val="bg1"/>
                </a:solidFill>
                <a:latin typeface="+mn-lt"/>
                <a:cs typeface="Gill Sans Light" panose="020B0302020104020203" pitchFamily="34" charset="-79"/>
              </a:rPr>
              <a:t>Current Trading and Outlook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9219CFE-D90B-4D4D-B67D-2C3B5FC33C9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50" t="34222" r="4723" b="52657"/>
          <a:stretch/>
        </p:blipFill>
        <p:spPr>
          <a:xfrm>
            <a:off x="0" y="3428999"/>
            <a:ext cx="8641080" cy="1762125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6911955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3">
            <a:extLst>
              <a:ext uri="{FF2B5EF4-FFF2-40B4-BE49-F238E27FC236}">
                <a16:creationId xmlns:a16="http://schemas.microsoft.com/office/drawing/2014/main" xmlns="" id="{C5F7B256-B648-4979-80A1-ED0F18CAFB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2407" y="4105639"/>
            <a:ext cx="3922932" cy="1896501"/>
          </a:xfrm>
          <a:prstGeom prst="rect">
            <a:avLst/>
          </a:prstGeom>
          <a:noFill/>
          <a:ln>
            <a:noFill/>
          </a:ln>
        </p:spPr>
        <p:txBody>
          <a:bodyPr wrap="square" lIns="47461" tIns="24680" rIns="47461" bIns="24680">
            <a:spAutoFit/>
          </a:bodyPr>
          <a:lstStyle>
            <a:lvl1pPr>
              <a:spcBef>
                <a:spcPts val="4800"/>
              </a:spcBef>
              <a:buSzPct val="171000"/>
              <a:buChar char="•"/>
              <a:defRPr sz="4200">
                <a:solidFill>
                  <a:srgbClr val="000000"/>
                </a:solidFill>
                <a:latin typeface="Gill Sans"/>
                <a:ea typeface="MS PGothic" panose="020B0600070205080204" pitchFamily="34" charset="-128"/>
                <a:cs typeface="Gill Sans"/>
                <a:sym typeface="Gill Sans"/>
              </a:defRPr>
            </a:lvl1pPr>
            <a:lvl2pPr marL="1333500" indent="-571500">
              <a:spcBef>
                <a:spcPts val="4800"/>
              </a:spcBef>
              <a:buSzPct val="171000"/>
              <a:buChar char="•"/>
              <a:defRPr sz="42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1778000" indent="-571500">
              <a:spcBef>
                <a:spcPts val="4800"/>
              </a:spcBef>
              <a:buSzPct val="171000"/>
              <a:buChar char="•"/>
              <a:defRPr sz="42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2222500" indent="-571500">
              <a:spcBef>
                <a:spcPts val="4800"/>
              </a:spcBef>
              <a:buSzPct val="171000"/>
              <a:buChar char="•"/>
              <a:defRPr sz="42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2667000" indent="-571500">
              <a:spcBef>
                <a:spcPts val="4800"/>
              </a:spcBef>
              <a:buSzPct val="171000"/>
              <a:buChar char="•"/>
              <a:defRPr sz="42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3124200" indent="-571500" defTabSz="584200" eaLnBrk="0" fontAlgn="base" hangingPunct="0">
              <a:spcBef>
                <a:spcPts val="4800"/>
              </a:spcBef>
              <a:spcAft>
                <a:spcPct val="0"/>
              </a:spcAft>
              <a:buSzPct val="171000"/>
              <a:buChar char="•"/>
              <a:defRPr sz="42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3581400" indent="-571500" defTabSz="584200" eaLnBrk="0" fontAlgn="base" hangingPunct="0">
              <a:spcBef>
                <a:spcPts val="4800"/>
              </a:spcBef>
              <a:spcAft>
                <a:spcPct val="0"/>
              </a:spcAft>
              <a:buSzPct val="171000"/>
              <a:buChar char="•"/>
              <a:defRPr sz="42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4038600" indent="-571500" defTabSz="584200" eaLnBrk="0" fontAlgn="base" hangingPunct="0">
              <a:spcBef>
                <a:spcPts val="4800"/>
              </a:spcBef>
              <a:spcAft>
                <a:spcPct val="0"/>
              </a:spcAft>
              <a:buSzPct val="171000"/>
              <a:buChar char="•"/>
              <a:defRPr sz="42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4495800" indent="-571500" defTabSz="584200" eaLnBrk="0" fontAlgn="base" hangingPunct="0">
              <a:spcBef>
                <a:spcPts val="4800"/>
              </a:spcBef>
              <a:spcAft>
                <a:spcPct val="0"/>
              </a:spcAft>
              <a:buSzPct val="171000"/>
              <a:buChar char="•"/>
              <a:defRPr sz="42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algn="ctr">
              <a:spcBef>
                <a:spcPct val="50000"/>
              </a:spcBef>
              <a:buSzTx/>
              <a:buNone/>
            </a:pPr>
            <a:r>
              <a:rPr lang="en-GB" sz="2400" b="1" i="1" dirty="0">
                <a:solidFill>
                  <a:srgbClr val="943B80"/>
                </a:solidFill>
                <a:latin typeface="+mn-lt"/>
              </a:rPr>
              <a:t>“With a strong balance sheet and unique proposition, we remain confident of making continued progress in the second half”</a:t>
            </a:r>
            <a:endParaRPr lang="en-GB" sz="2000" b="1" i="1" dirty="0">
              <a:solidFill>
                <a:srgbClr val="943B80"/>
              </a:solidFill>
              <a:latin typeface="+mn-l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15384" y="976468"/>
            <a:ext cx="3986891" cy="5454611"/>
          </a:xfrm>
        </p:spPr>
        <p:txBody>
          <a:bodyPr>
            <a:normAutofit/>
          </a:bodyPr>
          <a:lstStyle/>
          <a:p>
            <a:pPr marL="285750" indent="-28575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1600" dirty="0"/>
              <a:t>Stores remain open, majority of shopping centre kiosks closed</a:t>
            </a:r>
          </a:p>
          <a:p>
            <a:pPr marL="285750" indent="-28575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1600" dirty="0"/>
              <a:t>Positive sales growth maintained in H2 despite second lockdown</a:t>
            </a:r>
          </a:p>
          <a:p>
            <a:pPr marL="285750" indent="-28575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1600" dirty="0"/>
              <a:t>Online sales up c.56.5% YoY in the six weeks since period end - boosted by launch of the Cake Box home </a:t>
            </a:r>
            <a:r>
              <a:rPr lang="en-GB" sz="1600" dirty="0" smtClean="0"/>
              <a:t>delivery</a:t>
            </a:r>
          </a:p>
          <a:p>
            <a:pPr marL="285750" indent="-28575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1600" dirty="0" smtClean="0"/>
              <a:t> </a:t>
            </a:r>
            <a:r>
              <a:rPr lang="en-GB" sz="1600" dirty="0"/>
              <a:t>Five new stores opened since the period end</a:t>
            </a:r>
          </a:p>
          <a:p>
            <a:pPr marL="285750" indent="-285750" algn="l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1600" dirty="0"/>
              <a:t>Strong pipeline of new franchisees and franchise stores </a:t>
            </a:r>
          </a:p>
          <a:p>
            <a:pPr marL="285750" indent="-285750" algn="l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1600" dirty="0"/>
              <a:t>Confident of meeting full year opening target of new stores and delivery of growth strategy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xmlns="" id="{F22C7A8F-832B-44CC-AC4C-AF8E999F22CF}"/>
              </a:ext>
            </a:extLst>
          </p:cNvPr>
          <p:cNvSpPr txBox="1">
            <a:spLocks/>
          </p:cNvSpPr>
          <p:nvPr/>
        </p:nvSpPr>
        <p:spPr>
          <a:xfrm>
            <a:off x="2087217" y="173024"/>
            <a:ext cx="6714390" cy="40925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fontAlgn="ctr"/>
            <a:r>
              <a:rPr lang="en-GB" sz="2400" b="1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+mn-cs"/>
              </a:rPr>
              <a:t>Current Trading and Outlook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FDAA6B30-AA62-4D6C-9EFD-16A693691EDF}"/>
              </a:ext>
            </a:extLst>
          </p:cNvPr>
          <p:cNvSpPr/>
          <p:nvPr/>
        </p:nvSpPr>
        <p:spPr>
          <a:xfrm>
            <a:off x="1087856" y="991131"/>
            <a:ext cx="335264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GB" sz="1600" b="1" dirty="0">
                <a:solidFill>
                  <a:schemeClr val="accent2"/>
                </a:solidFill>
              </a:rPr>
              <a:t>Strong like-for-like</a:t>
            </a:r>
            <a:r>
              <a:rPr lang="en-GB" sz="1400" b="1" dirty="0">
                <a:solidFill>
                  <a:schemeClr val="accent2"/>
                </a:solidFill>
              </a:rPr>
              <a:t>*</a:t>
            </a:r>
            <a:r>
              <a:rPr lang="en-GB" sz="1600" b="1" dirty="0">
                <a:solidFill>
                  <a:schemeClr val="accent2"/>
                </a:solidFill>
              </a:rPr>
              <a:t> sales momentum</a:t>
            </a:r>
          </a:p>
        </p:txBody>
      </p:sp>
      <p:sp>
        <p:nvSpPr>
          <p:cNvPr id="8" name="Rectangle 10">
            <a:extLst>
              <a:ext uri="{FF2B5EF4-FFF2-40B4-BE49-F238E27FC236}">
                <a16:creationId xmlns:a16="http://schemas.microsoft.com/office/drawing/2014/main" xmlns="" id="{5AD65FF6-DF56-4F6B-B6E7-E85DA4463667}"/>
              </a:ext>
            </a:extLst>
          </p:cNvPr>
          <p:cNvSpPr>
            <a:spLocks/>
          </p:cNvSpPr>
          <p:nvPr/>
        </p:nvSpPr>
        <p:spPr bwMode="auto">
          <a:xfrm>
            <a:off x="314187" y="6176309"/>
            <a:ext cx="6920074" cy="495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26789" tIns="26789" rIns="26789" bIns="26789" anchor="ctr">
            <a:spAutoFit/>
          </a:bodyPr>
          <a:lstStyle>
            <a:lvl1pPr marL="285750" indent="-285750">
              <a:spcBef>
                <a:spcPts val="4800"/>
              </a:spcBef>
              <a:buSzPct val="171000"/>
              <a:buChar char="•"/>
              <a:defRPr sz="4200">
                <a:solidFill>
                  <a:srgbClr val="000000"/>
                </a:solidFill>
                <a:latin typeface="Gill Sans"/>
                <a:ea typeface="MS PGothic" panose="020B0600070205080204" pitchFamily="34" charset="-128"/>
                <a:cs typeface="Gill Sans"/>
                <a:sym typeface="Gill Sans"/>
              </a:defRPr>
            </a:lvl1pPr>
            <a:lvl2pPr marL="1333500" indent="-571500">
              <a:spcBef>
                <a:spcPts val="4800"/>
              </a:spcBef>
              <a:buSzPct val="171000"/>
              <a:buChar char="•"/>
              <a:defRPr sz="42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1778000" indent="-571500">
              <a:spcBef>
                <a:spcPts val="4800"/>
              </a:spcBef>
              <a:buSzPct val="171000"/>
              <a:buChar char="•"/>
              <a:defRPr sz="42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2222500" indent="-571500">
              <a:spcBef>
                <a:spcPts val="4800"/>
              </a:spcBef>
              <a:buSzPct val="171000"/>
              <a:buChar char="•"/>
              <a:defRPr sz="42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2667000" indent="-571500">
              <a:spcBef>
                <a:spcPts val="4800"/>
              </a:spcBef>
              <a:buSzPct val="171000"/>
              <a:buChar char="•"/>
              <a:defRPr sz="42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3124200" indent="-571500" defTabSz="584200" eaLnBrk="0" fontAlgn="base" hangingPunct="0">
              <a:spcBef>
                <a:spcPts val="4800"/>
              </a:spcBef>
              <a:spcAft>
                <a:spcPct val="0"/>
              </a:spcAft>
              <a:buSzPct val="171000"/>
              <a:buChar char="•"/>
              <a:defRPr sz="42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3581400" indent="-571500" defTabSz="584200" eaLnBrk="0" fontAlgn="base" hangingPunct="0">
              <a:spcBef>
                <a:spcPts val="4800"/>
              </a:spcBef>
              <a:spcAft>
                <a:spcPct val="0"/>
              </a:spcAft>
              <a:buSzPct val="171000"/>
              <a:buChar char="•"/>
              <a:defRPr sz="42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4038600" indent="-571500" defTabSz="584200" eaLnBrk="0" fontAlgn="base" hangingPunct="0">
              <a:spcBef>
                <a:spcPts val="4800"/>
              </a:spcBef>
              <a:spcAft>
                <a:spcPct val="0"/>
              </a:spcAft>
              <a:buSzPct val="171000"/>
              <a:buChar char="•"/>
              <a:defRPr sz="42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4495800" indent="-571500" defTabSz="584200" eaLnBrk="0" fontAlgn="base" hangingPunct="0">
              <a:spcBef>
                <a:spcPts val="4800"/>
              </a:spcBef>
              <a:spcAft>
                <a:spcPct val="0"/>
              </a:spcAft>
              <a:buSzPct val="171000"/>
              <a:buChar char="•"/>
              <a:defRPr sz="42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marL="0" indent="0" algn="just">
              <a:spcBef>
                <a:spcPct val="0"/>
              </a:spcBef>
              <a:spcAft>
                <a:spcPts val="75"/>
              </a:spcAft>
              <a:buSzTx/>
              <a:buNone/>
            </a:pPr>
            <a:r>
              <a:rPr lang="en-GB" sz="900" dirty="0">
                <a:latin typeface="+mn-lt"/>
              </a:rPr>
              <a:t>* Like-for-like: Stores trading for at least one full financial year prior to 30 September 2020</a:t>
            </a:r>
          </a:p>
          <a:p>
            <a:pPr marL="0" indent="0" algn="just">
              <a:spcBef>
                <a:spcPct val="0"/>
              </a:spcBef>
              <a:spcAft>
                <a:spcPts val="75"/>
              </a:spcAft>
              <a:buSzTx/>
              <a:buNone/>
            </a:pPr>
            <a:endParaRPr lang="en-US" altLang="en-US" sz="900" dirty="0">
              <a:latin typeface="+mn-lt"/>
              <a:sym typeface="Futura Condensed"/>
            </a:endParaRPr>
          </a:p>
          <a:p>
            <a:pPr marL="0" indent="0" algn="just">
              <a:spcBef>
                <a:spcPct val="0"/>
              </a:spcBef>
              <a:spcAft>
                <a:spcPts val="75"/>
              </a:spcAft>
              <a:buSzTx/>
              <a:buNone/>
            </a:pPr>
            <a:endParaRPr lang="en-US" altLang="en-US" sz="900" dirty="0">
              <a:latin typeface="+mn-lt"/>
              <a:sym typeface="Futura Condensed"/>
            </a:endParaRPr>
          </a:p>
        </p:txBody>
      </p:sp>
      <p:graphicFrame>
        <p:nvGraphicFramePr>
          <p:cNvPr id="13" name="Chart 12">
            <a:extLst>
              <a:ext uri="{FF2B5EF4-FFF2-40B4-BE49-F238E27FC236}">
                <a16:creationId xmlns:a16="http://schemas.microsoft.com/office/drawing/2014/main" xmlns="" id="{00000000-0008-0000-0000-000005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37955498"/>
              </p:ext>
            </p:extLst>
          </p:nvPr>
        </p:nvGraphicFramePr>
        <p:xfrm>
          <a:off x="412407" y="1147971"/>
          <a:ext cx="4382015" cy="27069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38F811CD-085D-4A37-BD30-ED4E92A03539}"/>
              </a:ext>
            </a:extLst>
          </p:cNvPr>
          <p:cNvSpPr/>
          <p:nvPr/>
        </p:nvSpPr>
        <p:spPr>
          <a:xfrm>
            <a:off x="3926875" y="3690141"/>
            <a:ext cx="862412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1050" b="1" dirty="0">
                <a:solidFill>
                  <a:srgbClr val="B580AD"/>
                </a:solidFill>
              </a:rPr>
              <a:t>Second lockdown</a:t>
            </a:r>
          </a:p>
        </p:txBody>
      </p:sp>
    </p:spTree>
    <p:extLst>
      <p:ext uri="{BB962C8B-B14F-4D97-AF65-F5344CB8AC3E}">
        <p14:creationId xmlns:p14="http://schemas.microsoft.com/office/powerpoint/2010/main" val="29833196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6">
            <a:extLst>
              <a:ext uri="{FF2B5EF4-FFF2-40B4-BE49-F238E27FC236}">
                <a16:creationId xmlns:a16="http://schemas.microsoft.com/office/drawing/2014/main" xmlns="" id="{F7AC88FB-099B-C344-B43C-C89E4B2348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" t="48813" r="7395" b="27588"/>
          <a:stretch/>
        </p:blipFill>
        <p:spPr bwMode="auto">
          <a:xfrm>
            <a:off x="-1" y="3428999"/>
            <a:ext cx="8641081" cy="17703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xmlns="" id="{6B44E958-E676-486A-B740-42D35070E16B}"/>
              </a:ext>
            </a:extLst>
          </p:cNvPr>
          <p:cNvSpPr txBox="1">
            <a:spLocks/>
          </p:cNvSpPr>
          <p:nvPr/>
        </p:nvSpPr>
        <p:spPr>
          <a:xfrm>
            <a:off x="324013" y="1709209"/>
            <a:ext cx="5285123" cy="148159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400" b="1" dirty="0">
                <a:solidFill>
                  <a:schemeClr val="bg1"/>
                </a:solidFill>
                <a:latin typeface="+mn-lt"/>
                <a:cs typeface="Gill Sans Light" panose="020B0302020104020203" pitchFamily="34" charset="-79"/>
              </a:rPr>
              <a:t>Q&amp;A</a:t>
            </a:r>
          </a:p>
        </p:txBody>
      </p:sp>
    </p:spTree>
    <p:extLst>
      <p:ext uri="{BB962C8B-B14F-4D97-AF65-F5344CB8AC3E}">
        <p14:creationId xmlns:p14="http://schemas.microsoft.com/office/powerpoint/2010/main" val="16676159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53D5BA03-3F8D-4817-AE09-F04E04ED51A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7" r="15995"/>
          <a:stretch/>
        </p:blipFill>
        <p:spPr bwMode="auto">
          <a:xfrm>
            <a:off x="-1" y="3438723"/>
            <a:ext cx="2230401" cy="17811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4" descr="P:\Cake Box Images\Edited Version\20180521_162309.jpg">
            <a:extLst>
              <a:ext uri="{FF2B5EF4-FFF2-40B4-BE49-F238E27FC236}">
                <a16:creationId xmlns:a16="http://schemas.microsoft.com/office/drawing/2014/main" xmlns="" id="{036AE8BD-74D0-434E-8BAA-7C7F1837AB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315"/>
          <a:stretch/>
        </p:blipFill>
        <p:spPr bwMode="auto">
          <a:xfrm>
            <a:off x="2040493" y="3438723"/>
            <a:ext cx="1965546" cy="17811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6" descr="P:\Cake Box Images\Edited Version\20180521_162639.jpg">
            <a:extLst>
              <a:ext uri="{FF2B5EF4-FFF2-40B4-BE49-F238E27FC236}">
                <a16:creationId xmlns:a16="http://schemas.microsoft.com/office/drawing/2014/main" xmlns="" id="{5BA0617A-0956-479B-B3DC-31CD85A26E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23231" b="35842"/>
          <a:stretch/>
        </p:blipFill>
        <p:spPr bwMode="auto">
          <a:xfrm>
            <a:off x="3841803" y="3438723"/>
            <a:ext cx="4799277" cy="17811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xmlns="" id="{4BF480B3-0F06-4227-A12B-6631EAA258CD}"/>
              </a:ext>
            </a:extLst>
          </p:cNvPr>
          <p:cNvSpPr txBox="1">
            <a:spLocks/>
          </p:cNvSpPr>
          <p:nvPr/>
        </p:nvSpPr>
        <p:spPr>
          <a:xfrm>
            <a:off x="324013" y="1709209"/>
            <a:ext cx="5285123" cy="148159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400" b="1" dirty="0">
                <a:solidFill>
                  <a:schemeClr val="bg1"/>
                </a:solidFill>
                <a:latin typeface="+mn-lt"/>
                <a:cs typeface="Gill Sans Light" panose="020B0302020104020203" pitchFamily="34" charset="-79"/>
              </a:rPr>
              <a:t>Appendix</a:t>
            </a:r>
          </a:p>
        </p:txBody>
      </p:sp>
    </p:spTree>
    <p:extLst>
      <p:ext uri="{BB962C8B-B14F-4D97-AF65-F5344CB8AC3E}">
        <p14:creationId xmlns:p14="http://schemas.microsoft.com/office/powerpoint/2010/main" val="42147373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Content Placeholder 4">
            <a:extLst>
              <a:ext uri="{FF2B5EF4-FFF2-40B4-BE49-F238E27FC236}">
                <a16:creationId xmlns:a16="http://schemas.microsoft.com/office/drawing/2014/main" xmlns="" id="{2E60E73C-44C9-47A1-BC77-87E00667CFDD}"/>
              </a:ext>
            </a:extLst>
          </p:cNvPr>
          <p:cNvSpPr txBox="1">
            <a:spLocks/>
          </p:cNvSpPr>
          <p:nvPr/>
        </p:nvSpPr>
        <p:spPr>
          <a:xfrm>
            <a:off x="3979531" y="1600772"/>
            <a:ext cx="4753200" cy="743284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b="0" kern="1200" baseline="0">
                <a:solidFill>
                  <a:srgbClr val="60606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b="0" kern="1200" baseline="0">
                <a:solidFill>
                  <a:srgbClr val="60606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b="0" kern="1200" baseline="0">
                <a:solidFill>
                  <a:srgbClr val="60606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b="0" kern="1200" baseline="0">
                <a:solidFill>
                  <a:srgbClr val="60606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lvl="4" algn="just">
              <a:spcAft>
                <a:spcPts val="0"/>
              </a:spcAft>
              <a:buClr>
                <a:schemeClr val="bg1">
                  <a:lumMod val="50000"/>
                </a:schemeClr>
              </a:buClr>
              <a:buFont typeface="Wingdings" panose="05000000000000000000" pitchFamily="2" charset="2"/>
              <a:buChar char="§"/>
              <a:defRPr/>
            </a:pPr>
            <a:r>
              <a:rPr lang="en-GB" sz="1050" dirty="0">
                <a:solidFill>
                  <a:schemeClr val="tx1"/>
                </a:solidFill>
                <a:latin typeface="+mn-lt"/>
                <a:ea typeface="Microsoft Himalaya" panose="01010100010101010101" pitchFamily="2" charset="0"/>
                <a:cs typeface="Arial" panose="020B0604020202020204" pitchFamily="34" charset="0"/>
              </a:rPr>
              <a:t>Strong financial track record</a:t>
            </a:r>
          </a:p>
          <a:p>
            <a:pPr marL="228600" lvl="4" algn="just">
              <a:spcAft>
                <a:spcPts val="0"/>
              </a:spcAft>
              <a:buClr>
                <a:schemeClr val="bg1">
                  <a:lumMod val="50000"/>
                </a:schemeClr>
              </a:buClr>
              <a:buFont typeface="Wingdings" panose="05000000000000000000" pitchFamily="2" charset="2"/>
              <a:buChar char="§"/>
              <a:defRPr/>
            </a:pPr>
            <a:r>
              <a:rPr lang="en-GB" sz="1050" dirty="0">
                <a:solidFill>
                  <a:schemeClr val="tx1"/>
                </a:solidFill>
                <a:latin typeface="+mn-lt"/>
                <a:ea typeface="Microsoft Himalaya" panose="01010100010101010101" pitchFamily="2" charset="0"/>
                <a:cs typeface="Arial" panose="020B0604020202020204" pitchFamily="34" charset="0"/>
              </a:rPr>
              <a:t>History of steady and profitable expansion </a:t>
            </a:r>
          </a:p>
          <a:p>
            <a:pPr marL="228600" lvl="4" algn="just">
              <a:spcAft>
                <a:spcPts val="0"/>
              </a:spcAft>
              <a:buClr>
                <a:schemeClr val="bg1">
                  <a:lumMod val="50000"/>
                </a:schemeClr>
              </a:buClr>
              <a:buFont typeface="Wingdings" panose="05000000000000000000" pitchFamily="2" charset="2"/>
              <a:buChar char="§"/>
              <a:defRPr/>
            </a:pPr>
            <a:r>
              <a:rPr lang="en-GB" sz="1050" dirty="0">
                <a:solidFill>
                  <a:schemeClr val="tx1"/>
                </a:solidFill>
                <a:latin typeface="+mn-lt"/>
                <a:ea typeface="Microsoft Himalaya" panose="01010100010101010101" pitchFamily="2" charset="0"/>
                <a:cs typeface="Arial" panose="020B0604020202020204" pitchFamily="34" charset="0"/>
              </a:rPr>
              <a:t>Strong like-for-like* growth – </a:t>
            </a:r>
            <a:r>
              <a:rPr lang="en-GB" sz="1100" b="1" dirty="0">
                <a:solidFill>
                  <a:schemeClr val="tx1"/>
                </a:solidFill>
                <a:latin typeface="+mn-lt"/>
                <a:ea typeface="Microsoft Himalaya" panose="01010100010101010101" pitchFamily="2" charset="0"/>
                <a:cs typeface="Arial" panose="020B0604020202020204" pitchFamily="34" charset="0"/>
              </a:rPr>
              <a:t>H1 FY21 +12.1% </a:t>
            </a:r>
            <a:r>
              <a:rPr lang="en-GB" sz="1100" dirty="0">
                <a:solidFill>
                  <a:schemeClr val="tx1"/>
                </a:solidFill>
                <a:latin typeface="+mn-lt"/>
                <a:ea typeface="Microsoft Himalaya" panose="01010100010101010101" pitchFamily="2" charset="0"/>
                <a:cs typeface="Arial" panose="020B0604020202020204" pitchFamily="34" charset="0"/>
              </a:rPr>
              <a:t>(20 weeks to 30</a:t>
            </a:r>
            <a:r>
              <a:rPr lang="en-GB" sz="1100" baseline="30000" dirty="0">
                <a:solidFill>
                  <a:schemeClr val="tx1"/>
                </a:solidFill>
                <a:latin typeface="+mn-lt"/>
                <a:ea typeface="Microsoft Himalaya" panose="01010100010101010101" pitchFamily="2" charset="0"/>
                <a:cs typeface="Arial" panose="020B0604020202020204" pitchFamily="34" charset="0"/>
              </a:rPr>
              <a:t>th</a:t>
            </a:r>
            <a:r>
              <a:rPr lang="en-GB" sz="1100" dirty="0">
                <a:solidFill>
                  <a:schemeClr val="tx1"/>
                </a:solidFill>
                <a:latin typeface="+mn-lt"/>
                <a:ea typeface="Microsoft Himalaya" panose="01010100010101010101" pitchFamily="2" charset="0"/>
                <a:cs typeface="Arial" panose="020B0604020202020204" pitchFamily="34" charset="0"/>
              </a:rPr>
              <a:t> Sep 2020 after COVID-19 impact) </a:t>
            </a:r>
          </a:p>
          <a:p>
            <a:pPr marL="228600" lvl="4" algn="just">
              <a:spcAft>
                <a:spcPts val="0"/>
              </a:spcAft>
              <a:buClr>
                <a:schemeClr val="bg1">
                  <a:lumMod val="50000"/>
                </a:schemeClr>
              </a:buClr>
              <a:buFont typeface="Wingdings" panose="05000000000000000000" pitchFamily="2" charset="2"/>
              <a:buChar char="§"/>
              <a:defRPr/>
            </a:pPr>
            <a:endParaRPr lang="en-GB" sz="1100" b="1" dirty="0">
              <a:solidFill>
                <a:schemeClr val="tx1"/>
              </a:solidFill>
              <a:latin typeface="+mn-lt"/>
              <a:ea typeface="Microsoft Himalaya" panose="01010100010101010101" pitchFamily="2" charset="0"/>
              <a:cs typeface="Arial" panose="020B0604020202020204" pitchFamily="34" charset="0"/>
            </a:endParaRPr>
          </a:p>
          <a:p>
            <a:pPr marL="228600" lvl="4" algn="just">
              <a:spcAft>
                <a:spcPts val="0"/>
              </a:spcAft>
              <a:buClr>
                <a:srgbClr val="0081C8"/>
              </a:buClr>
              <a:buFont typeface="Wingdings" panose="05000000000000000000" pitchFamily="2" charset="2"/>
              <a:buChar char="§"/>
              <a:defRPr/>
            </a:pPr>
            <a:endParaRPr lang="en-GB" sz="1100" dirty="0">
              <a:solidFill>
                <a:schemeClr val="tx1"/>
              </a:solidFill>
              <a:latin typeface="+mn-lt"/>
              <a:ea typeface="Microsoft Himalaya" panose="01010100010101010101" pitchFamily="2" charset="0"/>
              <a:cs typeface="Arial" panose="020B0604020202020204" pitchFamily="34" charset="0"/>
            </a:endParaRPr>
          </a:p>
        </p:txBody>
      </p:sp>
      <p:sp>
        <p:nvSpPr>
          <p:cNvPr id="23" name="Rectangle 6">
            <a:extLst>
              <a:ext uri="{FF2B5EF4-FFF2-40B4-BE49-F238E27FC236}">
                <a16:creationId xmlns:a16="http://schemas.microsoft.com/office/drawing/2014/main" xmlns="" id="{0BEB3880-09F1-4187-BD6F-6E8DC9A1A1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9619" y="1669741"/>
            <a:ext cx="1990983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ts val="4800"/>
              </a:spcBef>
              <a:buSzPct val="171000"/>
              <a:buChar char="•"/>
              <a:defRPr sz="4200">
                <a:solidFill>
                  <a:srgbClr val="000000"/>
                </a:solidFill>
                <a:latin typeface="Gill Sans"/>
                <a:ea typeface="MS PGothic" panose="020B0600070205080204" pitchFamily="34" charset="-128"/>
                <a:cs typeface="Gill Sans"/>
                <a:sym typeface="Gill Sans"/>
              </a:defRPr>
            </a:lvl1pPr>
            <a:lvl2pPr marL="1333500" indent="-571500">
              <a:spcBef>
                <a:spcPts val="4800"/>
              </a:spcBef>
              <a:buSzPct val="171000"/>
              <a:buChar char="•"/>
              <a:defRPr sz="42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1778000" indent="-571500">
              <a:spcBef>
                <a:spcPts val="4800"/>
              </a:spcBef>
              <a:buSzPct val="171000"/>
              <a:buChar char="•"/>
              <a:defRPr sz="42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2222500" indent="-571500">
              <a:spcBef>
                <a:spcPts val="4800"/>
              </a:spcBef>
              <a:buSzPct val="171000"/>
              <a:buChar char="•"/>
              <a:defRPr sz="42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>
              <a:spcBef>
                <a:spcPts val="4800"/>
              </a:spcBef>
              <a:buSzPct val="171000"/>
              <a:buChar char="•"/>
              <a:defRPr sz="42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457200" indent="-457200" defTabSz="584200" eaLnBrk="0" fontAlgn="base" hangingPunct="0">
              <a:spcBef>
                <a:spcPts val="4800"/>
              </a:spcBef>
              <a:spcAft>
                <a:spcPct val="0"/>
              </a:spcAft>
              <a:buSzPct val="171000"/>
              <a:buChar char="•"/>
              <a:defRPr sz="42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914400" indent="-457200" defTabSz="584200" eaLnBrk="0" fontAlgn="base" hangingPunct="0">
              <a:spcBef>
                <a:spcPts val="4800"/>
              </a:spcBef>
              <a:spcAft>
                <a:spcPct val="0"/>
              </a:spcAft>
              <a:buSzPct val="171000"/>
              <a:buChar char="•"/>
              <a:defRPr sz="42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1371600" indent="-457200" defTabSz="584200" eaLnBrk="0" fontAlgn="base" hangingPunct="0">
              <a:spcBef>
                <a:spcPts val="4800"/>
              </a:spcBef>
              <a:spcAft>
                <a:spcPct val="0"/>
              </a:spcAft>
              <a:buSzPct val="171000"/>
              <a:buChar char="•"/>
              <a:defRPr sz="42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1828800" indent="-457200" defTabSz="584200" eaLnBrk="0" fontAlgn="base" hangingPunct="0">
              <a:spcBef>
                <a:spcPts val="4800"/>
              </a:spcBef>
              <a:spcAft>
                <a:spcPct val="0"/>
              </a:spcAft>
              <a:buSzPct val="171000"/>
              <a:buChar char="•"/>
              <a:defRPr sz="42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marL="0" lvl="4" eaLnBrk="1" hangingPunct="1">
              <a:spcBef>
                <a:spcPct val="0"/>
              </a:spcBef>
              <a:buClr>
                <a:srgbClr val="0081C8"/>
              </a:buClr>
              <a:buSzTx/>
              <a:buFontTx/>
              <a:buNone/>
            </a:pPr>
            <a:r>
              <a:rPr lang="en-GB" altLang="en-US" sz="1100" b="1" dirty="0">
                <a:solidFill>
                  <a:schemeClr val="tx1"/>
                </a:solidFill>
                <a:latin typeface="+mn-lt"/>
                <a:ea typeface="Microsoft Himalaya" panose="01010100010101010101" pitchFamily="2" charset="0"/>
                <a:cs typeface="Arial" panose="020B0604020202020204" pitchFamily="34" charset="0"/>
              </a:rPr>
              <a:t>Proven model and track record of profitable growth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5DBC12B1-9301-481A-AC88-E62A5AB0D8E8}"/>
              </a:ext>
            </a:extLst>
          </p:cNvPr>
          <p:cNvSpPr/>
          <p:nvPr/>
        </p:nvSpPr>
        <p:spPr>
          <a:xfrm>
            <a:off x="1039619" y="2999590"/>
            <a:ext cx="2340688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4" eaLnBrk="1" hangingPunct="1">
              <a:buClr>
                <a:srgbClr val="0081C8"/>
              </a:buClr>
              <a:defRPr/>
            </a:pPr>
            <a:r>
              <a:rPr lang="en-GB" sz="1100" b="1" dirty="0">
                <a:ea typeface="Microsoft Himalaya" panose="01010100010101010101" pitchFamily="2" charset="0"/>
                <a:cs typeface="Arial" panose="020B0604020202020204" pitchFamily="34" charset="0"/>
              </a:rPr>
              <a:t>Significant scope for expansion</a:t>
            </a:r>
          </a:p>
        </p:txBody>
      </p:sp>
      <p:sp>
        <p:nvSpPr>
          <p:cNvPr id="25" name="Rectangle 8">
            <a:extLst>
              <a:ext uri="{FF2B5EF4-FFF2-40B4-BE49-F238E27FC236}">
                <a16:creationId xmlns:a16="http://schemas.microsoft.com/office/drawing/2014/main" xmlns="" id="{51593D1D-E054-4670-8982-5B9BD12824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6103" y="4029357"/>
            <a:ext cx="1467042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ts val="4800"/>
              </a:spcBef>
              <a:buSzPct val="171000"/>
              <a:buChar char="•"/>
              <a:defRPr sz="4200">
                <a:solidFill>
                  <a:srgbClr val="000000"/>
                </a:solidFill>
                <a:latin typeface="Gill Sans"/>
                <a:ea typeface="MS PGothic" panose="020B0600070205080204" pitchFamily="34" charset="-128"/>
                <a:cs typeface="Gill Sans"/>
                <a:sym typeface="Gill Sans"/>
              </a:defRPr>
            </a:lvl1pPr>
            <a:lvl2pPr marL="1333500" indent="-571500">
              <a:spcBef>
                <a:spcPts val="4800"/>
              </a:spcBef>
              <a:buSzPct val="171000"/>
              <a:buChar char="•"/>
              <a:defRPr sz="42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1778000" indent="-571500">
              <a:spcBef>
                <a:spcPts val="4800"/>
              </a:spcBef>
              <a:buSzPct val="171000"/>
              <a:buChar char="•"/>
              <a:defRPr sz="42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2222500" indent="-571500">
              <a:spcBef>
                <a:spcPts val="4800"/>
              </a:spcBef>
              <a:buSzPct val="171000"/>
              <a:buChar char="•"/>
              <a:defRPr sz="42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>
              <a:spcBef>
                <a:spcPts val="4800"/>
              </a:spcBef>
              <a:buSzPct val="171000"/>
              <a:buChar char="•"/>
              <a:defRPr sz="42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457200" indent="-457200" defTabSz="584200" eaLnBrk="0" fontAlgn="base" hangingPunct="0">
              <a:spcBef>
                <a:spcPts val="4800"/>
              </a:spcBef>
              <a:spcAft>
                <a:spcPct val="0"/>
              </a:spcAft>
              <a:buSzPct val="171000"/>
              <a:buChar char="•"/>
              <a:defRPr sz="42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914400" indent="-457200" defTabSz="584200" eaLnBrk="0" fontAlgn="base" hangingPunct="0">
              <a:spcBef>
                <a:spcPts val="4800"/>
              </a:spcBef>
              <a:spcAft>
                <a:spcPct val="0"/>
              </a:spcAft>
              <a:buSzPct val="171000"/>
              <a:buChar char="•"/>
              <a:defRPr sz="42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1371600" indent="-457200" defTabSz="584200" eaLnBrk="0" fontAlgn="base" hangingPunct="0">
              <a:spcBef>
                <a:spcPts val="4800"/>
              </a:spcBef>
              <a:spcAft>
                <a:spcPct val="0"/>
              </a:spcAft>
              <a:buSzPct val="171000"/>
              <a:buChar char="•"/>
              <a:defRPr sz="42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1828800" indent="-457200" defTabSz="584200" eaLnBrk="0" fontAlgn="base" hangingPunct="0">
              <a:spcBef>
                <a:spcPts val="4800"/>
              </a:spcBef>
              <a:spcAft>
                <a:spcPct val="0"/>
              </a:spcAft>
              <a:buSzPct val="171000"/>
              <a:buChar char="•"/>
              <a:defRPr sz="42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marL="0" lvl="4" eaLnBrk="1" hangingPunct="1">
              <a:spcBef>
                <a:spcPct val="0"/>
              </a:spcBef>
              <a:buClr>
                <a:srgbClr val="0081C8"/>
              </a:buClr>
              <a:buSzTx/>
              <a:buFontTx/>
              <a:buNone/>
            </a:pPr>
            <a:r>
              <a:rPr lang="en-GB" altLang="en-US" sz="1100" b="1" dirty="0">
                <a:solidFill>
                  <a:schemeClr val="tx1"/>
                </a:solidFill>
                <a:latin typeface="+mn-lt"/>
                <a:ea typeface="Microsoft Himalaya" panose="01010100010101010101" pitchFamily="2" charset="0"/>
                <a:cs typeface="Arial" panose="020B0604020202020204" pitchFamily="34" charset="0"/>
              </a:rPr>
              <a:t>Limited Competition</a:t>
            </a:r>
          </a:p>
        </p:txBody>
      </p:sp>
      <p:sp>
        <p:nvSpPr>
          <p:cNvPr id="26" name="Content Placeholder 4">
            <a:extLst>
              <a:ext uri="{FF2B5EF4-FFF2-40B4-BE49-F238E27FC236}">
                <a16:creationId xmlns:a16="http://schemas.microsoft.com/office/drawing/2014/main" xmlns="" id="{3311F523-BEF7-439F-9B68-AAE2994EF273}"/>
              </a:ext>
            </a:extLst>
          </p:cNvPr>
          <p:cNvSpPr txBox="1">
            <a:spLocks/>
          </p:cNvSpPr>
          <p:nvPr/>
        </p:nvSpPr>
        <p:spPr>
          <a:xfrm>
            <a:off x="4004750" y="2717578"/>
            <a:ext cx="4799140" cy="85230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b="0" kern="1200" baseline="0">
                <a:solidFill>
                  <a:srgbClr val="60606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b="0" kern="1200" baseline="0">
                <a:solidFill>
                  <a:srgbClr val="60606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b="0" kern="1200" baseline="0">
                <a:solidFill>
                  <a:srgbClr val="60606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b="0" kern="1200" baseline="0">
                <a:solidFill>
                  <a:srgbClr val="60606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lvl="4" algn="just">
              <a:spcAft>
                <a:spcPts val="0"/>
              </a:spcAft>
              <a:buClr>
                <a:schemeClr val="bg1">
                  <a:lumMod val="50000"/>
                </a:schemeClr>
              </a:buClr>
              <a:buFont typeface="Wingdings" panose="05000000000000000000" pitchFamily="2" charset="2"/>
              <a:buChar char="§"/>
              <a:defRPr/>
            </a:pPr>
            <a:r>
              <a:rPr lang="en-GB" sz="1050" dirty="0">
                <a:solidFill>
                  <a:schemeClr val="tx1"/>
                </a:solidFill>
                <a:latin typeface="+mn-lt"/>
                <a:ea typeface="Microsoft Himalaya" panose="01010100010101010101" pitchFamily="2" charset="0"/>
                <a:cs typeface="Arial" panose="020B0604020202020204" pitchFamily="34" charset="0"/>
              </a:rPr>
              <a:t>Significant number of potential locations for new stores identified</a:t>
            </a:r>
          </a:p>
          <a:p>
            <a:pPr marL="228600" lvl="4" algn="just">
              <a:spcAft>
                <a:spcPts val="0"/>
              </a:spcAft>
              <a:buClr>
                <a:schemeClr val="bg1">
                  <a:lumMod val="50000"/>
                </a:schemeClr>
              </a:buClr>
              <a:buFont typeface="Wingdings" panose="05000000000000000000" pitchFamily="2" charset="2"/>
              <a:buChar char="§"/>
              <a:defRPr/>
            </a:pPr>
            <a:r>
              <a:rPr lang="en-GB" sz="1050" dirty="0">
                <a:solidFill>
                  <a:schemeClr val="tx1"/>
                </a:solidFill>
                <a:latin typeface="+mn-lt"/>
                <a:ea typeface="Microsoft Himalaya" panose="01010100010101010101" pitchFamily="2" charset="0"/>
                <a:cs typeface="Arial" panose="020B0604020202020204" pitchFamily="34" charset="0"/>
              </a:rPr>
              <a:t>Minimal capital required for expansion due to franchise model</a:t>
            </a:r>
          </a:p>
          <a:p>
            <a:pPr marL="228600" lvl="4" algn="just">
              <a:spcAft>
                <a:spcPts val="0"/>
              </a:spcAft>
              <a:buClr>
                <a:schemeClr val="bg1">
                  <a:lumMod val="50000"/>
                </a:schemeClr>
              </a:buClr>
              <a:buFont typeface="Wingdings" panose="05000000000000000000" pitchFamily="2" charset="2"/>
              <a:buChar char="§"/>
              <a:defRPr/>
            </a:pPr>
            <a:r>
              <a:rPr lang="en-GB" sz="1050" dirty="0">
                <a:solidFill>
                  <a:schemeClr val="tx1"/>
                </a:solidFill>
                <a:latin typeface="+mn-lt"/>
                <a:ea typeface="Microsoft Himalaya" panose="01010100010101010101" pitchFamily="2" charset="0"/>
                <a:cs typeface="Arial" panose="020B0604020202020204" pitchFamily="34" charset="0"/>
              </a:rPr>
              <a:t>Very attractive proposition for franchisees</a:t>
            </a:r>
          </a:p>
          <a:p>
            <a:pPr marL="228600" lvl="4" algn="just">
              <a:spcAft>
                <a:spcPts val="0"/>
              </a:spcAft>
              <a:buClr>
                <a:schemeClr val="bg1">
                  <a:lumMod val="50000"/>
                </a:schemeClr>
              </a:buClr>
              <a:buFont typeface="Wingdings" panose="05000000000000000000" pitchFamily="2" charset="2"/>
              <a:buChar char="§"/>
              <a:defRPr/>
            </a:pPr>
            <a:r>
              <a:rPr lang="en-GB" sz="1050" dirty="0">
                <a:solidFill>
                  <a:schemeClr val="tx1"/>
                </a:solidFill>
                <a:latin typeface="+mn-lt"/>
                <a:ea typeface="Microsoft Himalaya" panose="01010100010101010101" pitchFamily="2" charset="0"/>
                <a:cs typeface="Arial" panose="020B0604020202020204" pitchFamily="34" charset="0"/>
              </a:rPr>
              <a:t>New products including gluten &amp; vegan loaf cakes</a:t>
            </a:r>
          </a:p>
          <a:p>
            <a:pPr marL="228600" lvl="4" algn="just">
              <a:spcAft>
                <a:spcPts val="0"/>
              </a:spcAft>
              <a:buClr>
                <a:srgbClr val="0081C8"/>
              </a:buClr>
              <a:buFont typeface="Wingdings" panose="05000000000000000000" pitchFamily="2" charset="2"/>
              <a:buChar char="§"/>
              <a:defRPr/>
            </a:pPr>
            <a:endParaRPr lang="en-GB" sz="1050" dirty="0">
              <a:solidFill>
                <a:schemeClr val="tx1"/>
              </a:solidFill>
              <a:latin typeface="+mn-lt"/>
              <a:ea typeface="Microsoft Himalaya" panose="01010100010101010101" pitchFamily="2" charset="0"/>
              <a:cs typeface="Arial" panose="020B0604020202020204" pitchFamily="34" charset="0"/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xmlns="" id="{0BD66B49-9BE7-41BA-83F8-FEAF87B84271}"/>
              </a:ext>
            </a:extLst>
          </p:cNvPr>
          <p:cNvCxnSpPr/>
          <p:nvPr/>
        </p:nvCxnSpPr>
        <p:spPr>
          <a:xfrm flipV="1">
            <a:off x="1045573" y="2472393"/>
            <a:ext cx="7756033" cy="36062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xmlns="" id="{2A4CDB6D-3FB2-4E88-A8FC-83E857B4644D}"/>
              </a:ext>
            </a:extLst>
          </p:cNvPr>
          <p:cNvCxnSpPr/>
          <p:nvPr/>
        </p:nvCxnSpPr>
        <p:spPr>
          <a:xfrm flipV="1">
            <a:off x="1045573" y="3736043"/>
            <a:ext cx="7816123" cy="60993"/>
          </a:xfrm>
          <a:prstGeom prst="line">
            <a:avLst/>
          </a:prstGeom>
          <a:ln w="15875">
            <a:solidFill>
              <a:srgbClr val="800D5E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xmlns="" id="{934D67C6-CE7A-498F-82DF-4377E4D37708}"/>
              </a:ext>
            </a:extLst>
          </p:cNvPr>
          <p:cNvCxnSpPr/>
          <p:nvPr/>
        </p:nvCxnSpPr>
        <p:spPr>
          <a:xfrm flipV="1">
            <a:off x="1045573" y="4637179"/>
            <a:ext cx="7816123" cy="22475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xmlns="" id="{563BF25C-7FE3-4955-A53E-325FFEF4C994}"/>
              </a:ext>
            </a:extLst>
          </p:cNvPr>
          <p:cNvCxnSpPr>
            <a:cxnSpLocks/>
          </p:cNvCxnSpPr>
          <p:nvPr/>
        </p:nvCxnSpPr>
        <p:spPr>
          <a:xfrm>
            <a:off x="1045574" y="1354947"/>
            <a:ext cx="7756033" cy="1"/>
          </a:xfrm>
          <a:prstGeom prst="line">
            <a:avLst/>
          </a:prstGeom>
          <a:ln w="15875">
            <a:solidFill>
              <a:srgbClr val="800D5E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xmlns="" id="{50893543-B897-47B0-BE2A-2091879AA55C}"/>
              </a:ext>
            </a:extLst>
          </p:cNvPr>
          <p:cNvCxnSpPr/>
          <p:nvPr/>
        </p:nvCxnSpPr>
        <p:spPr>
          <a:xfrm flipV="1">
            <a:off x="1039619" y="5617221"/>
            <a:ext cx="7767939" cy="32204"/>
          </a:xfrm>
          <a:prstGeom prst="line">
            <a:avLst/>
          </a:prstGeom>
          <a:ln w="15875">
            <a:solidFill>
              <a:srgbClr val="800D5E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25FC56EE-E194-4911-9A98-C3A02497C3BC}"/>
              </a:ext>
            </a:extLst>
          </p:cNvPr>
          <p:cNvSpPr/>
          <p:nvPr/>
        </p:nvSpPr>
        <p:spPr>
          <a:xfrm>
            <a:off x="1036103" y="5004080"/>
            <a:ext cx="2344204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4" eaLnBrk="1" hangingPunct="1">
              <a:buClr>
                <a:srgbClr val="0081C8"/>
              </a:buClr>
              <a:defRPr/>
            </a:pPr>
            <a:r>
              <a:rPr lang="en-GB" sz="1100" b="1" dirty="0">
                <a:ea typeface="Microsoft Himalaya" panose="01010100010101010101" pitchFamily="2" charset="0"/>
                <a:cs typeface="Arial" panose="020B0604020202020204" pitchFamily="34" charset="0"/>
              </a:rPr>
              <a:t>Strong income credentials </a:t>
            </a:r>
          </a:p>
        </p:txBody>
      </p:sp>
      <p:sp>
        <p:nvSpPr>
          <p:cNvPr id="33" name="Content Placeholder 4">
            <a:extLst>
              <a:ext uri="{FF2B5EF4-FFF2-40B4-BE49-F238E27FC236}">
                <a16:creationId xmlns:a16="http://schemas.microsoft.com/office/drawing/2014/main" xmlns="" id="{2F77664E-100F-44BA-A428-EAB2A8F64416}"/>
              </a:ext>
            </a:extLst>
          </p:cNvPr>
          <p:cNvSpPr txBox="1">
            <a:spLocks/>
          </p:cNvSpPr>
          <p:nvPr/>
        </p:nvSpPr>
        <p:spPr bwMode="auto">
          <a:xfrm>
            <a:off x="4006975" y="4067257"/>
            <a:ext cx="4534417" cy="257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28600" indent="-228600" eaLnBrk="0" hangingPunct="0">
              <a:spcBef>
                <a:spcPts val="4800"/>
              </a:spcBef>
              <a:buSzPct val="171000"/>
              <a:buChar char="•"/>
              <a:defRPr sz="4200">
                <a:solidFill>
                  <a:srgbClr val="000000"/>
                </a:solidFill>
                <a:latin typeface="Gill Sans"/>
                <a:ea typeface="MS PGothic" pitchFamily="34" charset="-128"/>
                <a:cs typeface="Gill Sans"/>
                <a:sym typeface="Gill Sans"/>
              </a:defRPr>
            </a:lvl1pPr>
            <a:lvl2pPr marL="685800" indent="-228600" eaLnBrk="0" hangingPunct="0">
              <a:spcBef>
                <a:spcPts val="4800"/>
              </a:spcBef>
              <a:buSzPct val="171000"/>
              <a:buChar char="•"/>
              <a:defRPr sz="42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1143000" indent="-571500" eaLnBrk="0" hangingPunct="0">
              <a:spcBef>
                <a:spcPts val="4800"/>
              </a:spcBef>
              <a:buSzPct val="171000"/>
              <a:buChar char="•"/>
              <a:defRPr sz="42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1600200" indent="-228600" eaLnBrk="0" hangingPunct="0">
              <a:spcBef>
                <a:spcPts val="4800"/>
              </a:spcBef>
              <a:buSzPct val="171000"/>
              <a:buChar char="•"/>
              <a:defRPr sz="42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eaLnBrk="0" hangingPunct="0">
              <a:spcBef>
                <a:spcPts val="4800"/>
              </a:spcBef>
              <a:buSzPct val="171000"/>
              <a:buChar char="•"/>
              <a:defRPr sz="42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457200" eaLnBrk="0" fontAlgn="base" hangingPunct="0">
              <a:spcBef>
                <a:spcPts val="4800"/>
              </a:spcBef>
              <a:spcAft>
                <a:spcPct val="0"/>
              </a:spcAft>
              <a:buSzPct val="171000"/>
              <a:buChar char="•"/>
              <a:defRPr sz="42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914400" eaLnBrk="0" fontAlgn="base" hangingPunct="0">
              <a:spcBef>
                <a:spcPts val="4800"/>
              </a:spcBef>
              <a:spcAft>
                <a:spcPct val="0"/>
              </a:spcAft>
              <a:buSzPct val="171000"/>
              <a:buChar char="•"/>
              <a:defRPr sz="42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1371600" eaLnBrk="0" fontAlgn="base" hangingPunct="0">
              <a:spcBef>
                <a:spcPts val="4800"/>
              </a:spcBef>
              <a:spcAft>
                <a:spcPct val="0"/>
              </a:spcAft>
              <a:buSzPct val="171000"/>
              <a:buChar char="•"/>
              <a:defRPr sz="42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1828800" eaLnBrk="0" fontAlgn="base" hangingPunct="0">
              <a:spcBef>
                <a:spcPts val="4800"/>
              </a:spcBef>
              <a:spcAft>
                <a:spcPct val="0"/>
              </a:spcAft>
              <a:buSzPct val="171000"/>
              <a:buChar char="•"/>
              <a:defRPr sz="42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marL="182563" lvl="4" indent="-182563" algn="just" defTabSz="914400" eaLnBrk="1" hangingPunct="1">
              <a:spcBef>
                <a:spcPct val="0"/>
              </a:spcBef>
              <a:buClr>
                <a:srgbClr val="7F7F7F"/>
              </a:buClr>
              <a:buSzTx/>
              <a:buFont typeface="Wingdings" pitchFamily="2" charset="2"/>
              <a:buChar char="§"/>
              <a:defRPr/>
            </a:pPr>
            <a:r>
              <a:rPr lang="en-GB" altLang="en-US" sz="1050" dirty="0">
                <a:solidFill>
                  <a:schemeClr val="tx1"/>
                </a:solidFill>
                <a:latin typeface="+mn-lt"/>
                <a:ea typeface="MS PGothic" pitchFamily="34" charset="-128"/>
                <a:cs typeface="Arial" panose="020B0604020202020204" pitchFamily="34" charset="0"/>
              </a:rPr>
              <a:t>No direct national competitor for egg-free, fresh cream, personalised cakes</a:t>
            </a:r>
          </a:p>
          <a:p>
            <a:pPr marL="0" lvl="4" indent="0" algn="just" defTabSz="914400" eaLnBrk="1" hangingPunct="1">
              <a:spcBef>
                <a:spcPct val="0"/>
              </a:spcBef>
              <a:buClr>
                <a:srgbClr val="0081C8"/>
              </a:buClr>
              <a:buSzTx/>
              <a:buFont typeface="Wingdings" pitchFamily="2" charset="2"/>
              <a:buChar char="§"/>
              <a:defRPr/>
            </a:pPr>
            <a:endParaRPr lang="en-GB" altLang="en-US" sz="1100" dirty="0">
              <a:solidFill>
                <a:schemeClr val="tx1"/>
              </a:solidFill>
              <a:latin typeface="Arial" panose="020B0604020202020204" pitchFamily="34" charset="0"/>
              <a:ea typeface="MS PGothic" pitchFamily="34" charset="-128"/>
              <a:cs typeface="Arial" panose="020B0604020202020204" pitchFamily="34" charset="0"/>
            </a:endParaRPr>
          </a:p>
        </p:txBody>
      </p:sp>
      <p:sp>
        <p:nvSpPr>
          <p:cNvPr id="34" name="Content Placeholder 4">
            <a:extLst>
              <a:ext uri="{FF2B5EF4-FFF2-40B4-BE49-F238E27FC236}">
                <a16:creationId xmlns:a16="http://schemas.microsoft.com/office/drawing/2014/main" xmlns="" id="{2DA1725E-E2B3-49E8-B7DE-DF533CCB50B0}"/>
              </a:ext>
            </a:extLst>
          </p:cNvPr>
          <p:cNvSpPr txBox="1">
            <a:spLocks/>
          </p:cNvSpPr>
          <p:nvPr/>
        </p:nvSpPr>
        <p:spPr>
          <a:xfrm>
            <a:off x="4004750" y="4825819"/>
            <a:ext cx="5373430" cy="79140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b="0" kern="1200" baseline="0">
                <a:solidFill>
                  <a:srgbClr val="60606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b="0" kern="1200" baseline="0">
                <a:solidFill>
                  <a:srgbClr val="60606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b="0" kern="1200" baseline="0">
                <a:solidFill>
                  <a:srgbClr val="60606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b="0" kern="1200" baseline="0">
                <a:solidFill>
                  <a:srgbClr val="60606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lvl="4" algn="just">
              <a:spcAft>
                <a:spcPts val="0"/>
              </a:spcAft>
              <a:buClr>
                <a:schemeClr val="bg1">
                  <a:lumMod val="50000"/>
                </a:schemeClr>
              </a:buClr>
              <a:buFont typeface="Wingdings" panose="05000000000000000000" pitchFamily="2" charset="2"/>
              <a:buChar char="§"/>
              <a:defRPr/>
            </a:pPr>
            <a:r>
              <a:rPr lang="en-GB" sz="105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Strong and predictable cash flow generation from low risk franchise model</a:t>
            </a:r>
          </a:p>
          <a:p>
            <a:pPr marL="228600" lvl="4" algn="just">
              <a:spcAft>
                <a:spcPts val="0"/>
              </a:spcAft>
              <a:buClr>
                <a:schemeClr val="bg1">
                  <a:lumMod val="50000"/>
                </a:schemeClr>
              </a:buClr>
              <a:buFont typeface="Wingdings" panose="05000000000000000000" pitchFamily="2" charset="2"/>
              <a:buChar char="§"/>
              <a:defRPr/>
            </a:pPr>
            <a:r>
              <a:rPr lang="en-GB" sz="105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A progressive dividend policy which reflects the cash flow generation</a:t>
            </a:r>
          </a:p>
          <a:p>
            <a:pPr marL="0" lvl="4" indent="0" algn="just">
              <a:spcAft>
                <a:spcPts val="0"/>
              </a:spcAft>
              <a:buClr>
                <a:schemeClr val="bg1">
                  <a:lumMod val="50000"/>
                </a:schemeClr>
              </a:buClr>
              <a:buNone/>
              <a:defRPr/>
            </a:pPr>
            <a:r>
              <a:rPr lang="en-GB" sz="105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      and earnings of the Group</a:t>
            </a:r>
          </a:p>
          <a:p>
            <a:pPr marL="228600" lvl="4" algn="just">
              <a:spcAft>
                <a:spcPts val="0"/>
              </a:spcAft>
              <a:buClr>
                <a:srgbClr val="0081C8"/>
              </a:buClr>
              <a:buFont typeface="Wingdings" panose="05000000000000000000" pitchFamily="2" charset="2"/>
              <a:buChar char="§"/>
              <a:defRPr/>
            </a:pPr>
            <a:endParaRPr lang="en-GB" sz="1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1">
            <a:extLst>
              <a:ext uri="{FF2B5EF4-FFF2-40B4-BE49-F238E27FC236}">
                <a16:creationId xmlns:a16="http://schemas.microsoft.com/office/drawing/2014/main" xmlns="" id="{034AF781-73FA-48FD-8339-232CE7FA6A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35806" y="5718538"/>
            <a:ext cx="627238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/>
            <a:r>
              <a:rPr lang="en-GB" altLang="en-US" sz="1600" b="1" i="1" dirty="0">
                <a:solidFill>
                  <a:srgbClr val="800D5E"/>
                </a:solidFill>
                <a:cs typeface="Arial" panose="020B0604020202020204" pitchFamily="34" charset="0"/>
              </a:rPr>
              <a:t>Low risk income with strong growth potential funded by franchisees 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xmlns="" id="{390F7F6A-5BAF-48C1-B0DA-7921AE8D0C7E}"/>
              </a:ext>
            </a:extLst>
          </p:cNvPr>
          <p:cNvSpPr txBox="1">
            <a:spLocks/>
          </p:cNvSpPr>
          <p:nvPr/>
        </p:nvSpPr>
        <p:spPr>
          <a:xfrm>
            <a:off x="2087217" y="173024"/>
            <a:ext cx="6714390" cy="40925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fontAlgn="ctr"/>
            <a:r>
              <a:rPr lang="en-GB" sz="2400" b="1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+mn-cs"/>
              </a:rPr>
              <a:t>An attractive investor proposition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B1838479-CFCC-4A88-84DD-4B93F517C134}"/>
              </a:ext>
            </a:extLst>
          </p:cNvPr>
          <p:cNvSpPr/>
          <p:nvPr/>
        </p:nvSpPr>
        <p:spPr>
          <a:xfrm>
            <a:off x="336835" y="6154707"/>
            <a:ext cx="5355511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0"/>
              </a:spcBef>
              <a:spcAft>
                <a:spcPts val="75"/>
              </a:spcAft>
            </a:pPr>
            <a:r>
              <a:rPr lang="en-US" altLang="en-US" sz="1050" dirty="0">
                <a:sym typeface="Futura Condensed"/>
              </a:rPr>
              <a:t>* </a:t>
            </a:r>
            <a:r>
              <a:rPr lang="en-GB" sz="1050" dirty="0"/>
              <a:t>Like-for-like: Stores trading for at least one full financial year prior to 30th September 2020 </a:t>
            </a:r>
          </a:p>
        </p:txBody>
      </p:sp>
    </p:spTree>
    <p:extLst>
      <p:ext uri="{BB962C8B-B14F-4D97-AF65-F5344CB8AC3E}">
        <p14:creationId xmlns:p14="http://schemas.microsoft.com/office/powerpoint/2010/main" val="36728541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>
            <a:extLst>
              <a:ext uri="{FF2B5EF4-FFF2-40B4-BE49-F238E27FC236}">
                <a16:creationId xmlns:a16="http://schemas.microsoft.com/office/drawing/2014/main" xmlns="" id="{01712182-7584-7948-B192-750BAF944D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98" r="26286"/>
          <a:stretch/>
        </p:blipFill>
        <p:spPr bwMode="auto">
          <a:xfrm>
            <a:off x="4309505" y="750302"/>
            <a:ext cx="5076489" cy="5533748"/>
          </a:xfrm>
          <a:prstGeom prst="rect">
            <a:avLst/>
          </a:prstGeom>
          <a:noFill/>
          <a:ln>
            <a:noFill/>
          </a:ln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0">
            <a:extLst>
              <a:ext uri="{FF2B5EF4-FFF2-40B4-BE49-F238E27FC236}">
                <a16:creationId xmlns:a16="http://schemas.microsoft.com/office/drawing/2014/main" xmlns="" id="{26571759-7A3C-0744-A899-8952200BD590}"/>
              </a:ext>
            </a:extLst>
          </p:cNvPr>
          <p:cNvSpPr>
            <a:spLocks/>
          </p:cNvSpPr>
          <p:nvPr/>
        </p:nvSpPr>
        <p:spPr bwMode="auto">
          <a:xfrm>
            <a:off x="561295" y="2245690"/>
            <a:ext cx="3744259" cy="3742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26789" tIns="26789" rIns="26789" bIns="26789" anchor="ctr">
            <a:spAutoFit/>
          </a:bodyPr>
          <a:lstStyle>
            <a:lvl1pPr marL="285750" indent="-285750">
              <a:spcBef>
                <a:spcPts val="4800"/>
              </a:spcBef>
              <a:buSzPct val="171000"/>
              <a:buChar char="•"/>
              <a:defRPr sz="4200">
                <a:solidFill>
                  <a:srgbClr val="000000"/>
                </a:solidFill>
                <a:latin typeface="Gill Sans"/>
                <a:ea typeface="MS PGothic" panose="020B0600070205080204" pitchFamily="34" charset="-128"/>
                <a:cs typeface="Gill Sans"/>
                <a:sym typeface="Gill Sans"/>
              </a:defRPr>
            </a:lvl1pPr>
            <a:lvl2pPr marL="1333500" indent="-571500">
              <a:spcBef>
                <a:spcPts val="4800"/>
              </a:spcBef>
              <a:buSzPct val="171000"/>
              <a:buChar char="•"/>
              <a:defRPr sz="42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1778000" indent="-571500">
              <a:spcBef>
                <a:spcPts val="4800"/>
              </a:spcBef>
              <a:buSzPct val="171000"/>
              <a:buChar char="•"/>
              <a:defRPr sz="42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2222500" indent="-571500">
              <a:spcBef>
                <a:spcPts val="4800"/>
              </a:spcBef>
              <a:buSzPct val="171000"/>
              <a:buChar char="•"/>
              <a:defRPr sz="42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2667000" indent="-571500">
              <a:spcBef>
                <a:spcPts val="4800"/>
              </a:spcBef>
              <a:buSzPct val="171000"/>
              <a:buChar char="•"/>
              <a:defRPr sz="42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3124200" indent="-571500" defTabSz="584200" eaLnBrk="0" fontAlgn="base" hangingPunct="0">
              <a:spcBef>
                <a:spcPts val="4800"/>
              </a:spcBef>
              <a:spcAft>
                <a:spcPct val="0"/>
              </a:spcAft>
              <a:buSzPct val="171000"/>
              <a:buChar char="•"/>
              <a:defRPr sz="42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3581400" indent="-571500" defTabSz="584200" eaLnBrk="0" fontAlgn="base" hangingPunct="0">
              <a:spcBef>
                <a:spcPts val="4800"/>
              </a:spcBef>
              <a:spcAft>
                <a:spcPct val="0"/>
              </a:spcAft>
              <a:buSzPct val="171000"/>
              <a:buChar char="•"/>
              <a:defRPr sz="42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4038600" indent="-571500" defTabSz="584200" eaLnBrk="0" fontAlgn="base" hangingPunct="0">
              <a:spcBef>
                <a:spcPts val="4800"/>
              </a:spcBef>
              <a:spcAft>
                <a:spcPct val="0"/>
              </a:spcAft>
              <a:buSzPct val="171000"/>
              <a:buChar char="•"/>
              <a:defRPr sz="42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4495800" indent="-571500" defTabSz="584200" eaLnBrk="0" fontAlgn="base" hangingPunct="0">
              <a:spcBef>
                <a:spcPts val="4800"/>
              </a:spcBef>
              <a:spcAft>
                <a:spcPct val="0"/>
              </a:spcAft>
              <a:buSzPct val="171000"/>
              <a:buChar char="•"/>
              <a:defRPr sz="42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>
              <a:spcBef>
                <a:spcPct val="0"/>
              </a:spcBef>
              <a:spcAft>
                <a:spcPts val="75"/>
              </a:spcAft>
              <a:buSzTx/>
            </a:pPr>
            <a:r>
              <a:rPr lang="en-US" altLang="en-US" sz="1200" dirty="0">
                <a:latin typeface="+mn-lt"/>
                <a:cs typeface="Gill Sans Light" panose="020B0302020104020203" pitchFamily="34" charset="-79"/>
                <a:sym typeface="Futura Condensed"/>
              </a:rPr>
              <a:t>Business conceived in 2008 with a single shop in East London, now headquartered in Enfield, Greater London</a:t>
            </a:r>
          </a:p>
          <a:p>
            <a:pPr>
              <a:spcBef>
                <a:spcPct val="0"/>
              </a:spcBef>
              <a:spcAft>
                <a:spcPts val="75"/>
              </a:spcAft>
              <a:buSzTx/>
            </a:pPr>
            <a:endParaRPr lang="en-US" altLang="en-US" sz="1200" dirty="0">
              <a:latin typeface="+mn-lt"/>
              <a:cs typeface="Gill Sans Light" panose="020B0302020104020203" pitchFamily="34" charset="-79"/>
              <a:sym typeface="Futura Condensed"/>
            </a:endParaRPr>
          </a:p>
          <a:p>
            <a:pPr>
              <a:spcBef>
                <a:spcPct val="0"/>
              </a:spcBef>
              <a:spcAft>
                <a:spcPts val="75"/>
              </a:spcAft>
              <a:buSzTx/>
            </a:pPr>
            <a:r>
              <a:rPr lang="en-US" altLang="en-US" sz="1200" dirty="0">
                <a:latin typeface="+mn-lt"/>
                <a:cs typeface="Gill Sans Light" panose="020B0302020104020203" pitchFamily="34" charset="-79"/>
                <a:sym typeface="Futura Condensed"/>
              </a:rPr>
              <a:t>139 franchise stores as at 30th September 2020</a:t>
            </a:r>
          </a:p>
          <a:p>
            <a:pPr marL="0" indent="0">
              <a:spcBef>
                <a:spcPct val="0"/>
              </a:spcBef>
              <a:spcAft>
                <a:spcPts val="75"/>
              </a:spcAft>
              <a:buSzTx/>
              <a:buNone/>
            </a:pPr>
            <a:endParaRPr lang="en-US" altLang="en-US" sz="1200" dirty="0">
              <a:latin typeface="+mn-lt"/>
              <a:cs typeface="Gill Sans Light" panose="020B0302020104020203" pitchFamily="34" charset="-79"/>
              <a:sym typeface="Futura Condensed"/>
            </a:endParaRPr>
          </a:p>
          <a:p>
            <a:pPr>
              <a:spcBef>
                <a:spcPct val="0"/>
              </a:spcBef>
              <a:spcAft>
                <a:spcPts val="75"/>
              </a:spcAft>
              <a:buSzTx/>
            </a:pPr>
            <a:r>
              <a:rPr lang="en-US" altLang="en-US" sz="1200" dirty="0">
                <a:latin typeface="+mn-lt"/>
                <a:cs typeface="Gill Sans Light" panose="020B0302020104020203" pitchFamily="34" charset="-79"/>
                <a:sym typeface="Futura Condensed"/>
              </a:rPr>
              <a:t>Specialises in making delicious, high quality, bespoke celebration fresh cream cakes in-store while customers wait</a:t>
            </a:r>
          </a:p>
          <a:p>
            <a:pPr>
              <a:spcBef>
                <a:spcPct val="0"/>
              </a:spcBef>
              <a:spcAft>
                <a:spcPts val="75"/>
              </a:spcAft>
              <a:buSzTx/>
            </a:pPr>
            <a:endParaRPr lang="en-US" altLang="en-US" sz="1200" dirty="0">
              <a:latin typeface="+mn-lt"/>
              <a:cs typeface="Gill Sans Light" panose="020B0302020104020203" pitchFamily="34" charset="-79"/>
              <a:sym typeface="Futura Condensed"/>
            </a:endParaRPr>
          </a:p>
          <a:p>
            <a:pPr>
              <a:spcBef>
                <a:spcPct val="0"/>
              </a:spcBef>
              <a:spcAft>
                <a:spcPts val="75"/>
              </a:spcAft>
              <a:buSzTx/>
            </a:pPr>
            <a:r>
              <a:rPr lang="en-US" altLang="en-US" sz="1200" dirty="0">
                <a:latin typeface="+mn-lt"/>
                <a:cs typeface="Gill Sans Light" panose="020B0302020104020203" pitchFamily="34" charset="-79"/>
                <a:sym typeface="Futura Condensed"/>
              </a:rPr>
              <a:t>All of our cakes are free from egg products</a:t>
            </a:r>
          </a:p>
          <a:p>
            <a:pPr>
              <a:spcBef>
                <a:spcPct val="0"/>
              </a:spcBef>
              <a:spcAft>
                <a:spcPts val="75"/>
              </a:spcAft>
              <a:buSzTx/>
            </a:pPr>
            <a:endParaRPr lang="en-US" altLang="en-US" sz="1200" dirty="0">
              <a:latin typeface="+mn-lt"/>
              <a:cs typeface="Gill Sans Light" panose="020B0302020104020203" pitchFamily="34" charset="-79"/>
              <a:sym typeface="Futura Condensed"/>
            </a:endParaRPr>
          </a:p>
          <a:p>
            <a:pPr>
              <a:spcBef>
                <a:spcPct val="0"/>
              </a:spcBef>
              <a:spcAft>
                <a:spcPts val="75"/>
              </a:spcAft>
              <a:buSzTx/>
            </a:pPr>
            <a:r>
              <a:rPr lang="en-US" altLang="en-US" sz="1200" dirty="0">
                <a:latin typeface="+mn-lt"/>
                <a:cs typeface="Gill Sans Light" panose="020B0302020104020203" pitchFamily="34" charset="-79"/>
                <a:sym typeface="Futura Condensed"/>
              </a:rPr>
              <a:t>Personalisation offered even while you wait</a:t>
            </a:r>
          </a:p>
          <a:p>
            <a:pPr marL="0" indent="0">
              <a:spcBef>
                <a:spcPct val="0"/>
              </a:spcBef>
              <a:spcAft>
                <a:spcPts val="75"/>
              </a:spcAft>
              <a:buSzTx/>
              <a:buNone/>
            </a:pPr>
            <a:endParaRPr lang="en-US" altLang="en-US" sz="1200" dirty="0">
              <a:latin typeface="+mn-lt"/>
              <a:cs typeface="Gill Sans Light" panose="020B0302020104020203" pitchFamily="34" charset="-79"/>
              <a:sym typeface="Futura Condensed"/>
            </a:endParaRPr>
          </a:p>
          <a:p>
            <a:pPr>
              <a:spcBef>
                <a:spcPct val="0"/>
              </a:spcBef>
              <a:spcAft>
                <a:spcPts val="75"/>
              </a:spcAft>
              <a:buSzTx/>
            </a:pPr>
            <a:endParaRPr lang="en-US" altLang="en-US" sz="1200" dirty="0">
              <a:latin typeface="+mn-lt"/>
              <a:cs typeface="Gill Sans Light" panose="020B0302020104020203" pitchFamily="34" charset="-79"/>
              <a:sym typeface="Futura Condensed"/>
            </a:endParaRPr>
          </a:p>
          <a:p>
            <a:pPr>
              <a:spcBef>
                <a:spcPct val="0"/>
              </a:spcBef>
              <a:spcAft>
                <a:spcPts val="75"/>
              </a:spcAft>
              <a:buSzTx/>
            </a:pPr>
            <a:r>
              <a:rPr lang="en-US" altLang="en-US" sz="1200" dirty="0">
                <a:latin typeface="+mn-lt"/>
                <a:cs typeface="Gill Sans Light" panose="020B0302020104020203" pitchFamily="34" charset="-79"/>
                <a:sym typeface="Futura Condensed"/>
              </a:rPr>
              <a:t>One hour                         available for popular cakes</a:t>
            </a:r>
          </a:p>
          <a:p>
            <a:pPr marL="0" indent="0">
              <a:spcBef>
                <a:spcPct val="0"/>
              </a:spcBef>
              <a:spcAft>
                <a:spcPts val="75"/>
              </a:spcAft>
              <a:buSzTx/>
              <a:buNone/>
            </a:pPr>
            <a:endParaRPr lang="en-US" altLang="en-US" sz="1200" dirty="0">
              <a:latin typeface="+mn-lt"/>
              <a:cs typeface="Gill Sans Light" panose="020B0302020104020203" pitchFamily="34" charset="-79"/>
              <a:sym typeface="Futura Condensed"/>
            </a:endParaRPr>
          </a:p>
          <a:p>
            <a:pPr>
              <a:spcBef>
                <a:spcPct val="0"/>
              </a:spcBef>
              <a:spcAft>
                <a:spcPts val="75"/>
              </a:spcAft>
              <a:buSzTx/>
            </a:pPr>
            <a:endParaRPr lang="en-US" altLang="en-US" sz="1200" dirty="0">
              <a:latin typeface="+mn-lt"/>
              <a:cs typeface="Gill Sans Light" panose="020B0302020104020203" pitchFamily="34" charset="-79"/>
              <a:sym typeface="Futura Condensed"/>
            </a:endParaRPr>
          </a:p>
          <a:p>
            <a:pPr>
              <a:spcBef>
                <a:spcPct val="0"/>
              </a:spcBef>
              <a:spcAft>
                <a:spcPts val="75"/>
              </a:spcAft>
              <a:buSzTx/>
            </a:pPr>
            <a:r>
              <a:rPr lang="en-US" altLang="en-US" sz="1200" dirty="0">
                <a:latin typeface="+mn-lt"/>
                <a:cs typeface="Gill Sans Light" panose="020B0302020104020203" pitchFamily="34" charset="-79"/>
                <a:sym typeface="Futura Condensed"/>
              </a:rPr>
              <a:t>Strong growth profile</a:t>
            </a:r>
          </a:p>
        </p:txBody>
      </p:sp>
      <p:sp>
        <p:nvSpPr>
          <p:cNvPr id="8" name="TextBox 26">
            <a:extLst>
              <a:ext uri="{FF2B5EF4-FFF2-40B4-BE49-F238E27FC236}">
                <a16:creationId xmlns:a16="http://schemas.microsoft.com/office/drawing/2014/main" xmlns="" id="{F293B2F9-666E-1E4E-BDEB-21E4EA4C15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0360" y="1168166"/>
            <a:ext cx="3055717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GB" altLang="en-US" sz="2800" dirty="0">
                <a:latin typeface="Gill Sans Light" panose="020B0302020104020203" pitchFamily="34" charset="-79"/>
                <a:ea typeface="Microsoft JhengHei" panose="020B0604030504040204" pitchFamily="34" charset="-120"/>
                <a:cs typeface="Gill Sans Light" panose="020B0302020104020203" pitchFamily="34" charset="-79"/>
              </a:rPr>
              <a:t>FIRST STORE </a:t>
            </a:r>
          </a:p>
          <a:p>
            <a:r>
              <a:rPr lang="en-GB" altLang="en-US" dirty="0">
                <a:latin typeface="Gill Sans Light" panose="020B0302020104020203" pitchFamily="34" charset="-79"/>
                <a:ea typeface="Microsoft JhengHei" panose="020B0604030504040204" pitchFamily="34" charset="-120"/>
                <a:cs typeface="Gill Sans Light" panose="020B0302020104020203" pitchFamily="34" charset="-79"/>
              </a:rPr>
              <a:t>OPENED IN  </a:t>
            </a:r>
            <a:r>
              <a:rPr lang="en-GB" altLang="en-US" sz="2800" b="1" dirty="0">
                <a:solidFill>
                  <a:srgbClr val="933B80"/>
                </a:solidFill>
                <a:latin typeface="Gill Sans Light" panose="020B0302020104020203" pitchFamily="34" charset="-79"/>
                <a:ea typeface="Microsoft JhengHei" panose="020B0604030504040204" pitchFamily="34" charset="-120"/>
                <a:cs typeface="Gill Sans Light" panose="020B0302020104020203" pitchFamily="34" charset="-79"/>
              </a:rPr>
              <a:t>2008</a:t>
            </a:r>
          </a:p>
          <a:p>
            <a:pPr eaLnBrk="1" hangingPunct="1"/>
            <a:endParaRPr lang="en-GB" altLang="en-US" sz="2800" dirty="0">
              <a:latin typeface="Gill Sans Light" panose="020B0302020104020203" pitchFamily="34" charset="-79"/>
              <a:ea typeface="Microsoft JhengHei" panose="020B0604030504040204" pitchFamily="34" charset="-120"/>
              <a:cs typeface="Gill Sans Light" panose="020B0302020104020203" pitchFamily="34" charset="-79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9F5C3DB1-0D8D-FF45-BA9E-C9C9D27E74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2307" y="5033851"/>
            <a:ext cx="595912" cy="418992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xmlns="" id="{D896904E-EAEE-4098-8396-5BA695A0FAC6}"/>
              </a:ext>
            </a:extLst>
          </p:cNvPr>
          <p:cNvSpPr txBox="1">
            <a:spLocks/>
          </p:cNvSpPr>
          <p:nvPr/>
        </p:nvSpPr>
        <p:spPr>
          <a:xfrm>
            <a:off x="2087217" y="173024"/>
            <a:ext cx="6714390" cy="40925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font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+mn-cs"/>
              </a:rPr>
              <a:t>I</a:t>
            </a:r>
            <a:r>
              <a:rPr lang="en-GB" sz="2400" b="1" dirty="0" err="1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+mn-cs"/>
              </a:rPr>
              <a:t>ntroduction</a:t>
            </a:r>
            <a:r>
              <a:rPr lang="en-GB" sz="2400" b="1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+mn-cs"/>
              </a:rPr>
              <a:t> to Cake Box</a:t>
            </a:r>
          </a:p>
        </p:txBody>
      </p:sp>
    </p:spTree>
    <p:extLst>
      <p:ext uri="{BB962C8B-B14F-4D97-AF65-F5344CB8AC3E}">
        <p14:creationId xmlns:p14="http://schemas.microsoft.com/office/powerpoint/2010/main" val="35946488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6">
            <a:extLst>
              <a:ext uri="{FF2B5EF4-FFF2-40B4-BE49-F238E27FC236}">
                <a16:creationId xmlns:a16="http://schemas.microsoft.com/office/drawing/2014/main" xmlns="" id="{0133F404-B41B-0647-9A42-0A5FF088AF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7" r="27059"/>
          <a:stretch/>
        </p:blipFill>
        <p:spPr bwMode="auto">
          <a:xfrm>
            <a:off x="-6626" y="724210"/>
            <a:ext cx="4746276" cy="4688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8">
            <a:extLst>
              <a:ext uri="{FF2B5EF4-FFF2-40B4-BE49-F238E27FC236}">
                <a16:creationId xmlns:a16="http://schemas.microsoft.com/office/drawing/2014/main" xmlns="" id="{7F4FAF30-13A4-4C08-BD95-AA7AA4C0AF0C}"/>
              </a:ext>
            </a:extLst>
          </p:cNvPr>
          <p:cNvSpPr>
            <a:spLocks/>
          </p:cNvSpPr>
          <p:nvPr/>
        </p:nvSpPr>
        <p:spPr bwMode="auto">
          <a:xfrm>
            <a:off x="4995857" y="1484099"/>
            <a:ext cx="3891301" cy="21082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8100" tIns="38100" rIns="38100" bIns="38100">
            <a:spAutoFit/>
          </a:bodyPr>
          <a:lstStyle/>
          <a:p>
            <a:pPr marL="214308" indent="-214308" algn="just">
              <a:buFont typeface="Arial" panose="020B0604020202020204" pitchFamily="34" charset="0"/>
              <a:buChar char="•"/>
              <a:defRPr/>
            </a:pPr>
            <a:r>
              <a:rPr lang="en-US" altLang="en-US" sz="1200" dirty="0">
                <a:cs typeface="Arial" panose="020B0604020202020204" pitchFamily="34" charset="0"/>
                <a:sym typeface="Futura-Light" charset="0"/>
              </a:rPr>
              <a:t>Opened the first Cake Box concept store in 2008, co-founded the franchise business in 2009</a:t>
            </a:r>
          </a:p>
          <a:p>
            <a:pPr marL="214308" indent="-214308" algn="just">
              <a:buFont typeface="Arial" panose="020B0604020202020204" pitchFamily="34" charset="0"/>
              <a:buChar char="•"/>
              <a:defRPr/>
            </a:pPr>
            <a:endParaRPr lang="en-US" altLang="en-US" sz="1200" dirty="0">
              <a:cs typeface="Arial" panose="020B0604020202020204" pitchFamily="34" charset="0"/>
              <a:sym typeface="Futura-Light" charset="0"/>
            </a:endParaRPr>
          </a:p>
          <a:p>
            <a:pPr marL="214308" indent="-214308" algn="just">
              <a:buFont typeface="Arial" panose="020B0604020202020204" pitchFamily="34" charset="0"/>
              <a:buChar char="•"/>
              <a:defRPr/>
            </a:pPr>
            <a:r>
              <a:rPr lang="en-US" altLang="en-US" sz="1200" dirty="0">
                <a:cs typeface="Arial" panose="020B0604020202020204" pitchFamily="34" charset="0"/>
                <a:sym typeface="Futura-Light" charset="0"/>
              </a:rPr>
              <a:t>35+ years’ experience in the food manufacturing and the food retail industry</a:t>
            </a:r>
          </a:p>
          <a:p>
            <a:pPr marL="214308" indent="-214308" algn="just">
              <a:buFont typeface="Arial" panose="020B0604020202020204" pitchFamily="34" charset="0"/>
              <a:buChar char="•"/>
              <a:defRPr/>
            </a:pPr>
            <a:endParaRPr lang="en-US" altLang="en-US" sz="1200" dirty="0">
              <a:cs typeface="Arial" panose="020B0604020202020204" pitchFamily="34" charset="0"/>
              <a:sym typeface="Futura-Light" charset="0"/>
            </a:endParaRPr>
          </a:p>
          <a:p>
            <a:pPr marL="214308" indent="-214308" algn="just">
              <a:buFont typeface="Arial" panose="020B0604020202020204" pitchFamily="34" charset="0"/>
              <a:buChar char="•"/>
              <a:defRPr/>
            </a:pPr>
            <a:r>
              <a:rPr lang="en-US" altLang="en-US" sz="1200" dirty="0">
                <a:cs typeface="Arial" panose="020B0604020202020204" pitchFamily="34" charset="0"/>
                <a:sym typeface="Futura-Light" charset="0"/>
              </a:rPr>
              <a:t>Consultant for a food equipment company specialising in high volume food production</a:t>
            </a:r>
          </a:p>
          <a:p>
            <a:pPr marL="214308" indent="-214308" algn="just">
              <a:buFont typeface="Arial" panose="020B0604020202020204" pitchFamily="34" charset="0"/>
              <a:buChar char="•"/>
              <a:defRPr/>
            </a:pPr>
            <a:endParaRPr lang="en-US" altLang="en-US" sz="1200" dirty="0">
              <a:cs typeface="Arial" panose="020B0604020202020204" pitchFamily="34" charset="0"/>
              <a:sym typeface="Futura-Light" charset="0"/>
            </a:endParaRPr>
          </a:p>
          <a:p>
            <a:pPr marL="214308" indent="-214308" algn="just">
              <a:buFont typeface="Arial" panose="020B0604020202020204" pitchFamily="34" charset="0"/>
              <a:buChar char="•"/>
              <a:defRPr/>
            </a:pPr>
            <a:r>
              <a:rPr lang="en-US" altLang="en-US" sz="1200" dirty="0">
                <a:cs typeface="Arial" panose="020B0604020202020204" pitchFamily="34" charset="0"/>
                <a:sym typeface="Futura-Light" charset="0"/>
              </a:rPr>
              <a:t>Previously owned a food catering company supplying vegetarian food for functions and events</a:t>
            </a:r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xmlns="" id="{5CA8A2FA-7972-476A-8142-CE07C21F10CE}"/>
              </a:ext>
            </a:extLst>
          </p:cNvPr>
          <p:cNvSpPr>
            <a:spLocks/>
          </p:cNvSpPr>
          <p:nvPr/>
        </p:nvSpPr>
        <p:spPr bwMode="auto">
          <a:xfrm>
            <a:off x="5038514" y="4235595"/>
            <a:ext cx="3541648" cy="2108269"/>
          </a:xfrm>
          <a:prstGeom prst="rect">
            <a:avLst/>
          </a:prstGeom>
          <a:noFill/>
          <a:ln>
            <a:noFill/>
          </a:ln>
        </p:spPr>
        <p:txBody>
          <a:bodyPr wrap="square" lIns="38100" tIns="38100" rIns="38100" bIns="38100">
            <a:spAutoFit/>
          </a:bodyPr>
          <a:lstStyle/>
          <a:p>
            <a:pPr marL="214308" indent="-214308" algn="just">
              <a:buFont typeface="Arial" panose="020B0604020202020204" pitchFamily="34" charset="0"/>
              <a:buChar char="•"/>
              <a:defRPr/>
            </a:pPr>
            <a:r>
              <a:rPr lang="en-US" altLang="en-US" sz="1200" dirty="0">
                <a:cs typeface="Arial" panose="020B0604020202020204" pitchFamily="34" charset="0"/>
                <a:sym typeface="Futura-Light" charset="0"/>
              </a:rPr>
              <a:t>Co-founded the Cake Box franchise business in 2009</a:t>
            </a:r>
          </a:p>
          <a:p>
            <a:pPr marL="214308" indent="-214308">
              <a:buFont typeface="Arial" panose="020B0604020202020204" pitchFamily="34" charset="0"/>
              <a:buChar char="•"/>
              <a:defRPr/>
            </a:pPr>
            <a:endParaRPr lang="en-US" altLang="en-US" sz="1200" dirty="0">
              <a:cs typeface="Arial" panose="020B0604020202020204" pitchFamily="34" charset="0"/>
              <a:sym typeface="Futura-Light" charset="0"/>
            </a:endParaRPr>
          </a:p>
          <a:p>
            <a:pPr marL="214308" indent="-214308">
              <a:buFont typeface="Arial" panose="020B0604020202020204" pitchFamily="34" charset="0"/>
              <a:buChar char="•"/>
              <a:defRPr/>
            </a:pPr>
            <a:r>
              <a:rPr lang="en-US" altLang="en-US" sz="1200" dirty="0">
                <a:cs typeface="Arial" panose="020B0604020202020204" pitchFamily="34" charset="0"/>
                <a:sym typeface="Futura-Light" charset="0"/>
              </a:rPr>
              <a:t>Qualified Accountant (10+ years PQE)</a:t>
            </a:r>
          </a:p>
          <a:p>
            <a:pPr marL="214308" indent="-214308">
              <a:buFont typeface="Arial" panose="020B0604020202020204" pitchFamily="34" charset="0"/>
              <a:buChar char="•"/>
              <a:defRPr/>
            </a:pPr>
            <a:endParaRPr lang="en-US" altLang="en-US" sz="1200" dirty="0">
              <a:cs typeface="Arial" panose="020B0604020202020204" pitchFamily="34" charset="0"/>
              <a:sym typeface="Futura-Light" charset="0"/>
            </a:endParaRPr>
          </a:p>
          <a:p>
            <a:pPr marL="214308" indent="-214308">
              <a:buFont typeface="Arial" panose="020B0604020202020204" pitchFamily="34" charset="0"/>
              <a:buChar char="•"/>
              <a:defRPr/>
            </a:pPr>
            <a:r>
              <a:rPr lang="en-US" altLang="en-US" sz="1200" dirty="0">
                <a:cs typeface="Arial" panose="020B0604020202020204" pitchFamily="34" charset="0"/>
                <a:sym typeface="Futura-Light" charset="0"/>
              </a:rPr>
              <a:t>15+ years’ experience within the food and beverage industry</a:t>
            </a:r>
          </a:p>
          <a:p>
            <a:pPr marL="214308" indent="-214308" algn="just">
              <a:buFont typeface="Arial" panose="020B0604020202020204" pitchFamily="34" charset="0"/>
              <a:buChar char="•"/>
              <a:defRPr/>
            </a:pPr>
            <a:endParaRPr lang="en-US" altLang="en-US" sz="1200" dirty="0">
              <a:cs typeface="Arial" panose="020B0604020202020204" pitchFamily="34" charset="0"/>
              <a:sym typeface="Futura-Light" charset="0"/>
            </a:endParaRPr>
          </a:p>
          <a:p>
            <a:pPr marL="214308" indent="-214308" algn="just">
              <a:buFont typeface="Arial" panose="020B0604020202020204" pitchFamily="34" charset="0"/>
              <a:buChar char="•"/>
              <a:defRPr/>
            </a:pPr>
            <a:r>
              <a:rPr lang="en-US" altLang="en-US" sz="1200" dirty="0">
                <a:cs typeface="Arial" panose="020B0604020202020204" pitchFamily="34" charset="0"/>
                <a:sym typeface="Futura-Light" charset="0"/>
              </a:rPr>
              <a:t>Previously worked for Starbucks, Masala Zone, Group Chez Gerard Restaurants and Real Pubs where he was Finance Director</a:t>
            </a:r>
          </a:p>
          <a:p>
            <a:pPr eaLnBrk="1" hangingPunct="1">
              <a:defRPr/>
            </a:pPr>
            <a:endParaRPr lang="en-US" altLang="en-US" sz="1200" dirty="0">
              <a:cs typeface="Arial" panose="020B0604020202020204" pitchFamily="34" charset="0"/>
              <a:sym typeface="Futura-Light" charset="0"/>
            </a:endParaRPr>
          </a:p>
        </p:txBody>
      </p:sp>
      <p:sp>
        <p:nvSpPr>
          <p:cNvPr id="8" name="TextBox 1">
            <a:extLst>
              <a:ext uri="{FF2B5EF4-FFF2-40B4-BE49-F238E27FC236}">
                <a16:creationId xmlns:a16="http://schemas.microsoft.com/office/drawing/2014/main" xmlns="" id="{34CD0CE9-E646-4643-AB48-59572E7D62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0903" y="5654014"/>
            <a:ext cx="398453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/>
            <a:r>
              <a:rPr lang="en-GB" altLang="en-US" b="1" i="1" dirty="0">
                <a:solidFill>
                  <a:srgbClr val="943B80"/>
                </a:solidFill>
              </a:rPr>
              <a:t>Proven management team supported</a:t>
            </a:r>
          </a:p>
          <a:p>
            <a:pPr algn="ctr" eaLnBrk="1" hangingPunct="1"/>
            <a:r>
              <a:rPr lang="en-GB" altLang="en-US" b="1" i="1" dirty="0">
                <a:solidFill>
                  <a:srgbClr val="943B80"/>
                </a:solidFill>
              </a:rPr>
              <a:t>by a highly experienced board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66A113FF-B7F9-41AE-BD26-7D62B63AFDBD}"/>
              </a:ext>
            </a:extLst>
          </p:cNvPr>
          <p:cNvSpPr/>
          <p:nvPr/>
        </p:nvSpPr>
        <p:spPr>
          <a:xfrm>
            <a:off x="4739018" y="949706"/>
            <a:ext cx="4404981" cy="472243"/>
          </a:xfrm>
          <a:prstGeom prst="rect">
            <a:avLst/>
          </a:prstGeom>
          <a:solidFill>
            <a:srgbClr val="7F19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7127D2DC-63A7-43A0-8BFD-22FB78807843}"/>
              </a:ext>
            </a:extLst>
          </p:cNvPr>
          <p:cNvSpPr>
            <a:spLocks/>
          </p:cNvSpPr>
          <p:nvPr/>
        </p:nvSpPr>
        <p:spPr bwMode="auto">
          <a:xfrm>
            <a:off x="5038514" y="977114"/>
            <a:ext cx="4025657" cy="38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8100" tIns="38100" rIns="38100" bIns="38100" anchor="ctr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eaLnBrk="1" hangingPunct="1"/>
            <a:r>
              <a:rPr lang="en-US" altLang="en-US" sz="2000" b="1" dirty="0" err="1">
                <a:solidFill>
                  <a:schemeClr val="bg1"/>
                </a:solidFill>
                <a:cs typeface="Gill Sans" panose="020B0502020104020203" pitchFamily="34" charset="-79"/>
                <a:sym typeface="Futura"/>
              </a:rPr>
              <a:t>Sukh</a:t>
            </a:r>
            <a:r>
              <a:rPr lang="en-US" altLang="en-US" sz="2000" b="1" dirty="0">
                <a:solidFill>
                  <a:schemeClr val="bg1"/>
                </a:solidFill>
                <a:cs typeface="Gill Sans" panose="020B0502020104020203" pitchFamily="34" charset="-79"/>
                <a:sym typeface="Futura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cs typeface="Gill Sans" panose="020B0502020104020203" pitchFamily="34" charset="-79"/>
                <a:sym typeface="Futura"/>
              </a:rPr>
              <a:t>Chamdal</a:t>
            </a:r>
            <a:r>
              <a:rPr lang="en-US" altLang="en-US" sz="2000" b="1" dirty="0">
                <a:solidFill>
                  <a:schemeClr val="bg1"/>
                </a:solidFill>
                <a:cs typeface="Gill Sans" panose="020B0502020104020203" pitchFamily="34" charset="-79"/>
                <a:sym typeface="Futura"/>
              </a:rPr>
              <a:t> </a:t>
            </a:r>
            <a:r>
              <a:rPr lang="en-US" altLang="en-US" sz="1050" i="1" dirty="0">
                <a:solidFill>
                  <a:schemeClr val="bg1"/>
                </a:solidFill>
                <a:cs typeface="Gill Sans" panose="020B0502020104020203" pitchFamily="34" charset="-79"/>
                <a:sym typeface="Futura-Light"/>
              </a:rPr>
              <a:t>Chief Executive Officer</a:t>
            </a: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xmlns="" id="{F506DC64-3077-5A41-B18E-D3A9E19D0A69}"/>
              </a:ext>
            </a:extLst>
          </p:cNvPr>
          <p:cNvSpPr txBox="1">
            <a:spLocks/>
          </p:cNvSpPr>
          <p:nvPr/>
        </p:nvSpPr>
        <p:spPr>
          <a:xfrm>
            <a:off x="2087217" y="173024"/>
            <a:ext cx="6714390" cy="40925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GB" sz="2400" b="1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+mn-cs"/>
              </a:rPr>
              <a:t>Your Presenters Today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4FDBC9E4-8A10-7D45-8408-A211BEC21851}"/>
              </a:ext>
            </a:extLst>
          </p:cNvPr>
          <p:cNvSpPr/>
          <p:nvPr/>
        </p:nvSpPr>
        <p:spPr>
          <a:xfrm>
            <a:off x="4739018" y="3649363"/>
            <a:ext cx="4404981" cy="472243"/>
          </a:xfrm>
          <a:prstGeom prst="rect">
            <a:avLst/>
          </a:prstGeom>
          <a:solidFill>
            <a:srgbClr val="7F19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562379A0-A322-4949-993E-B05217D93738}"/>
              </a:ext>
            </a:extLst>
          </p:cNvPr>
          <p:cNvSpPr>
            <a:spLocks/>
          </p:cNvSpPr>
          <p:nvPr/>
        </p:nvSpPr>
        <p:spPr bwMode="auto">
          <a:xfrm>
            <a:off x="5038514" y="3676771"/>
            <a:ext cx="4025657" cy="38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8100" tIns="38100" rIns="38100" bIns="38100" anchor="ctr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eaLnBrk="1" hangingPunct="1"/>
            <a:r>
              <a:rPr lang="en-US" altLang="en-US" sz="2000" b="1" dirty="0" err="1">
                <a:solidFill>
                  <a:schemeClr val="bg1"/>
                </a:solidFill>
                <a:cs typeface="Gill Sans" panose="020B0502020104020203" pitchFamily="34" charset="-79"/>
                <a:sym typeface="Futura"/>
              </a:rPr>
              <a:t>Pardip</a:t>
            </a:r>
            <a:r>
              <a:rPr lang="en-US" altLang="en-US" sz="2000" b="1" dirty="0">
                <a:solidFill>
                  <a:schemeClr val="bg1"/>
                </a:solidFill>
                <a:cs typeface="Gill Sans" panose="020B0502020104020203" pitchFamily="34" charset="-79"/>
                <a:sym typeface="Futura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cs typeface="Gill Sans" panose="020B0502020104020203" pitchFamily="34" charset="-79"/>
                <a:sym typeface="Futura"/>
              </a:rPr>
              <a:t>Dass</a:t>
            </a:r>
            <a:r>
              <a:rPr lang="en-US" altLang="en-US" sz="2000" b="1" dirty="0">
                <a:solidFill>
                  <a:schemeClr val="bg1"/>
                </a:solidFill>
                <a:cs typeface="Gill Sans" panose="020B0502020104020203" pitchFamily="34" charset="-79"/>
                <a:sym typeface="Futura"/>
              </a:rPr>
              <a:t> </a:t>
            </a:r>
            <a:r>
              <a:rPr lang="en-US" altLang="en-US" sz="1050" i="1" dirty="0">
                <a:solidFill>
                  <a:schemeClr val="bg1"/>
                </a:solidFill>
                <a:cs typeface="Gill Sans" panose="020B0502020104020203" pitchFamily="34" charset="-79"/>
                <a:sym typeface="Futura-Light"/>
              </a:rPr>
              <a:t>Chief Financial Officer</a:t>
            </a:r>
          </a:p>
        </p:txBody>
      </p:sp>
    </p:spTree>
    <p:extLst>
      <p:ext uri="{BB962C8B-B14F-4D97-AF65-F5344CB8AC3E}">
        <p14:creationId xmlns:p14="http://schemas.microsoft.com/office/powerpoint/2010/main" val="1701619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>
            <a:extLst>
              <a:ext uri="{FF2B5EF4-FFF2-40B4-BE49-F238E27FC236}">
                <a16:creationId xmlns:a16="http://schemas.microsoft.com/office/drawing/2014/main" xmlns="" id="{5FDADB1B-229E-4A1B-A400-321A3582F111}"/>
              </a:ext>
            </a:extLst>
          </p:cNvPr>
          <p:cNvSpPr>
            <a:spLocks/>
          </p:cNvSpPr>
          <p:nvPr/>
        </p:nvSpPr>
        <p:spPr bwMode="auto">
          <a:xfrm>
            <a:off x="4871008" y="1097253"/>
            <a:ext cx="3864927" cy="2367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26789" tIns="26789" rIns="26789" bIns="26789" anchor="ctr">
            <a:spAutoFit/>
          </a:bodyPr>
          <a:lstStyle>
            <a:lvl1pPr marL="285750" indent="-285750">
              <a:spcBef>
                <a:spcPts val="4800"/>
              </a:spcBef>
              <a:buSzPct val="171000"/>
              <a:buChar char="•"/>
              <a:defRPr sz="4200">
                <a:solidFill>
                  <a:srgbClr val="000000"/>
                </a:solidFill>
                <a:latin typeface="Gill Sans"/>
                <a:ea typeface="MS PGothic" panose="020B0600070205080204" pitchFamily="34" charset="-128"/>
                <a:cs typeface="Gill Sans"/>
                <a:sym typeface="Gill Sans"/>
              </a:defRPr>
            </a:lvl1pPr>
            <a:lvl2pPr marL="1333500" indent="-571500">
              <a:spcBef>
                <a:spcPts val="4800"/>
              </a:spcBef>
              <a:buSzPct val="171000"/>
              <a:buChar char="•"/>
              <a:defRPr sz="42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1778000" indent="-571500">
              <a:spcBef>
                <a:spcPts val="4800"/>
              </a:spcBef>
              <a:buSzPct val="171000"/>
              <a:buChar char="•"/>
              <a:defRPr sz="42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2222500" indent="-571500">
              <a:spcBef>
                <a:spcPts val="4800"/>
              </a:spcBef>
              <a:buSzPct val="171000"/>
              <a:buChar char="•"/>
              <a:defRPr sz="42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2667000" indent="-571500">
              <a:spcBef>
                <a:spcPts val="4800"/>
              </a:spcBef>
              <a:buSzPct val="171000"/>
              <a:buChar char="•"/>
              <a:defRPr sz="42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3124200" indent="-571500" defTabSz="584200" eaLnBrk="0" fontAlgn="base" hangingPunct="0">
              <a:spcBef>
                <a:spcPts val="4800"/>
              </a:spcBef>
              <a:spcAft>
                <a:spcPct val="0"/>
              </a:spcAft>
              <a:buSzPct val="171000"/>
              <a:buChar char="•"/>
              <a:defRPr sz="42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3581400" indent="-571500" defTabSz="584200" eaLnBrk="0" fontAlgn="base" hangingPunct="0">
              <a:spcBef>
                <a:spcPts val="4800"/>
              </a:spcBef>
              <a:spcAft>
                <a:spcPct val="0"/>
              </a:spcAft>
              <a:buSzPct val="171000"/>
              <a:buChar char="•"/>
              <a:defRPr sz="42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4038600" indent="-571500" defTabSz="584200" eaLnBrk="0" fontAlgn="base" hangingPunct="0">
              <a:spcBef>
                <a:spcPts val="4800"/>
              </a:spcBef>
              <a:spcAft>
                <a:spcPct val="0"/>
              </a:spcAft>
              <a:buSzPct val="171000"/>
              <a:buChar char="•"/>
              <a:defRPr sz="42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4495800" indent="-571500" defTabSz="584200" eaLnBrk="0" fontAlgn="base" hangingPunct="0">
              <a:spcBef>
                <a:spcPts val="4800"/>
              </a:spcBef>
              <a:spcAft>
                <a:spcPct val="0"/>
              </a:spcAft>
              <a:buSzPct val="171000"/>
              <a:buChar char="•"/>
              <a:defRPr sz="42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algn="just">
              <a:spcBef>
                <a:spcPct val="0"/>
              </a:spcBef>
              <a:spcAft>
                <a:spcPts val="191"/>
              </a:spcAft>
              <a:buSzTx/>
            </a:pPr>
            <a:r>
              <a:rPr lang="en-US" altLang="en-US" sz="1600" baseline="30000" dirty="0">
                <a:latin typeface="Arial" panose="020B0604020202020204" pitchFamily="34" charset="0"/>
                <a:cs typeface="Arial" panose="020B0604020202020204" pitchFamily="34" charset="0"/>
                <a:sym typeface="Futura Condensed"/>
              </a:rPr>
              <a:t>Freshly hand-made cakes and slices in-store using fresh cream</a:t>
            </a:r>
          </a:p>
          <a:p>
            <a:pPr algn="just">
              <a:spcBef>
                <a:spcPct val="0"/>
              </a:spcBef>
              <a:spcAft>
                <a:spcPts val="191"/>
              </a:spcAft>
              <a:buSzTx/>
            </a:pPr>
            <a:r>
              <a:rPr lang="en-US" altLang="en-US" sz="1600" baseline="30000" dirty="0">
                <a:latin typeface="Arial" panose="020B0604020202020204" pitchFamily="34" charset="0"/>
                <a:cs typeface="Arial" panose="020B0604020202020204" pitchFamily="34" charset="0"/>
                <a:sym typeface="Futura Condensed"/>
              </a:rPr>
              <a:t>Cakes available to order in-store or online for collection</a:t>
            </a:r>
          </a:p>
          <a:p>
            <a:pPr algn="just">
              <a:spcBef>
                <a:spcPct val="0"/>
              </a:spcBef>
              <a:spcAft>
                <a:spcPts val="191"/>
              </a:spcAft>
              <a:buSzTx/>
            </a:pPr>
            <a:r>
              <a:rPr lang="en-US" altLang="en-US" sz="1600" baseline="30000" dirty="0">
                <a:latin typeface="Arial" panose="020B0604020202020204" pitchFamily="34" charset="0"/>
                <a:cs typeface="Arial" panose="020B0604020202020204" pitchFamily="34" charset="0"/>
                <a:sym typeface="Futura Condensed"/>
              </a:rPr>
              <a:t>Hundreds of celebration cake designs to choose from</a:t>
            </a:r>
          </a:p>
          <a:p>
            <a:pPr algn="just">
              <a:spcBef>
                <a:spcPct val="0"/>
              </a:spcBef>
              <a:spcAft>
                <a:spcPts val="191"/>
              </a:spcAft>
              <a:buSzTx/>
            </a:pPr>
            <a:r>
              <a:rPr lang="en-US" altLang="en-US" sz="1600" baseline="30000" dirty="0">
                <a:latin typeface="Arial" panose="020B0604020202020204" pitchFamily="34" charset="0"/>
                <a:cs typeface="Arial" panose="020B0604020202020204" pitchFamily="34" charset="0"/>
                <a:sym typeface="Futura Condensed"/>
              </a:rPr>
              <a:t>Cakes can be personalised on the spot with a free message</a:t>
            </a:r>
          </a:p>
          <a:p>
            <a:pPr algn="just">
              <a:spcBef>
                <a:spcPct val="0"/>
              </a:spcBef>
              <a:spcAft>
                <a:spcPts val="191"/>
              </a:spcAft>
              <a:buSzTx/>
            </a:pPr>
            <a:r>
              <a:rPr lang="en-US" altLang="en-US" sz="1600" baseline="30000" dirty="0">
                <a:latin typeface="Arial" panose="020B0604020202020204" pitchFamily="34" charset="0"/>
                <a:cs typeface="Arial" panose="020B0604020202020204" pitchFamily="34" charset="0"/>
                <a:sym typeface="Futura Condensed"/>
              </a:rPr>
              <a:t>Personalised photos printed on sugar paper can be added to any cake  </a:t>
            </a:r>
          </a:p>
          <a:p>
            <a:pPr algn="just">
              <a:spcBef>
                <a:spcPct val="0"/>
              </a:spcBef>
              <a:spcAft>
                <a:spcPts val="191"/>
              </a:spcAft>
              <a:buSzTx/>
            </a:pPr>
            <a:r>
              <a:rPr lang="en-US" altLang="en-US" sz="1600" baseline="30000" dirty="0">
                <a:latin typeface="Arial" panose="020B0604020202020204" pitchFamily="34" charset="0"/>
                <a:cs typeface="Arial" panose="020B0604020202020204" pitchFamily="34" charset="0"/>
                <a:sym typeface="Futura Condensed"/>
              </a:rPr>
              <a:t>Large range of cakes for immediate purchase from patisserie displays</a:t>
            </a:r>
          </a:p>
          <a:p>
            <a:pPr algn="just">
              <a:spcBef>
                <a:spcPct val="0"/>
              </a:spcBef>
              <a:spcAft>
                <a:spcPts val="191"/>
              </a:spcAft>
              <a:buSzTx/>
            </a:pPr>
            <a:r>
              <a:rPr lang="en-US" altLang="en-US" sz="1600" baseline="30000" dirty="0">
                <a:latin typeface="Arial" panose="020B0604020202020204" pitchFamily="34" charset="0"/>
                <a:cs typeface="Arial" panose="020B0604020202020204" pitchFamily="34" charset="0"/>
                <a:sym typeface="Futura Condensed"/>
              </a:rPr>
              <a:t>Large selection of cake sizes ranging from 8 to 120 servings per cake  </a:t>
            </a:r>
          </a:p>
          <a:p>
            <a:pPr algn="just">
              <a:spcBef>
                <a:spcPct val="0"/>
              </a:spcBef>
              <a:spcAft>
                <a:spcPts val="191"/>
              </a:spcAft>
              <a:buSzTx/>
            </a:pPr>
            <a:r>
              <a:rPr lang="en-US" altLang="en-US" sz="1600" baseline="30000" dirty="0">
                <a:latin typeface="Arial" panose="020B0604020202020204" pitchFamily="34" charset="0"/>
                <a:cs typeface="Arial" panose="020B0604020202020204" pitchFamily="34" charset="0"/>
                <a:sym typeface="Futura Condensed"/>
              </a:rPr>
              <a:t>Individual hand made cake slices start from only £2.50</a:t>
            </a:r>
          </a:p>
        </p:txBody>
      </p:sp>
      <p:sp>
        <p:nvSpPr>
          <p:cNvPr id="17" name="TextBox 26">
            <a:extLst>
              <a:ext uri="{FF2B5EF4-FFF2-40B4-BE49-F238E27FC236}">
                <a16:creationId xmlns:a16="http://schemas.microsoft.com/office/drawing/2014/main" xmlns="" id="{25148E3A-7DE8-CD40-B213-7EDFF99BF8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01736" y="3979787"/>
            <a:ext cx="1339687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GB" altLang="en-US" dirty="0">
                <a:latin typeface="Gill Sans Light" panose="020B0302020104020203" pitchFamily="34" charset="-79"/>
                <a:ea typeface="Microsoft JhengHei" panose="020B0604030504040204" pitchFamily="34" charset="-120"/>
                <a:cs typeface="Gill Sans Light" panose="020B0302020104020203" pitchFamily="34" charset="-79"/>
              </a:rPr>
              <a:t>Cupcakes</a:t>
            </a:r>
          </a:p>
          <a:p>
            <a:r>
              <a:rPr lang="en-GB" altLang="en-US" sz="1200" dirty="0">
                <a:latin typeface="Gill Sans Light" panose="020B0302020104020203" pitchFamily="34" charset="-79"/>
                <a:ea typeface="Microsoft JhengHei" panose="020B0604030504040204" pitchFamily="34" charset="-120"/>
                <a:cs typeface="Gill Sans Light" panose="020B0302020104020203" pitchFamily="34" charset="-79"/>
              </a:rPr>
              <a:t>From £1.50</a:t>
            </a:r>
            <a:endParaRPr lang="en-GB" altLang="en-US" dirty="0">
              <a:latin typeface="Gill Sans Light" panose="020B0302020104020203" pitchFamily="34" charset="-79"/>
              <a:ea typeface="Microsoft JhengHei" panose="020B0604030504040204" pitchFamily="34" charset="-120"/>
              <a:cs typeface="Gill Sans Light" panose="020B0302020104020203" pitchFamily="34" charset="-79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xmlns="" id="{D7EF8792-96B2-D548-A9A5-4E55C8ADB177}"/>
              </a:ext>
            </a:extLst>
          </p:cNvPr>
          <p:cNvGrpSpPr/>
          <p:nvPr/>
        </p:nvGrpSpPr>
        <p:grpSpPr>
          <a:xfrm>
            <a:off x="558577" y="827816"/>
            <a:ext cx="2813477" cy="1219138"/>
            <a:chOff x="1318174" y="5288203"/>
            <a:chExt cx="2813477" cy="1219138"/>
          </a:xfrm>
        </p:grpSpPr>
        <p:pic>
          <p:nvPicPr>
            <p:cNvPr id="16" name="Picture 15" descr="A birthday cake with a dessert on a plate&#10;&#10;Description automatically generated">
              <a:extLst>
                <a:ext uri="{FF2B5EF4-FFF2-40B4-BE49-F238E27FC236}">
                  <a16:creationId xmlns:a16="http://schemas.microsoft.com/office/drawing/2014/main" xmlns="" id="{1D98C3CE-C8C2-DC48-8A49-E2EF648C331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67280" y="5288203"/>
              <a:ext cx="1264371" cy="1219138"/>
            </a:xfrm>
            <a:prstGeom prst="rect">
              <a:avLst/>
            </a:prstGeom>
          </p:spPr>
        </p:pic>
        <p:sp>
          <p:nvSpPr>
            <p:cNvPr id="20" name="TextBox 26">
              <a:extLst>
                <a:ext uri="{FF2B5EF4-FFF2-40B4-BE49-F238E27FC236}">
                  <a16:creationId xmlns:a16="http://schemas.microsoft.com/office/drawing/2014/main" xmlns="" id="{6653EBC0-B7C8-5641-AAA6-F167C2C337C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18174" y="5424775"/>
              <a:ext cx="1573962" cy="7386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eaLnBrk="1" hangingPunct="1"/>
              <a:r>
                <a:rPr lang="en-GB" altLang="en-US" dirty="0">
                  <a:latin typeface="Gill Sans Light" panose="020B0302020104020203" pitchFamily="34" charset="-79"/>
                  <a:ea typeface="Microsoft JhengHei" panose="020B0604030504040204" pitchFamily="34" charset="-120"/>
                  <a:cs typeface="Gill Sans Light" panose="020B0302020104020203" pitchFamily="34" charset="-79"/>
                </a:rPr>
                <a:t>Fruit Gateaux</a:t>
              </a:r>
            </a:p>
            <a:p>
              <a:pPr eaLnBrk="1" hangingPunct="1"/>
              <a:r>
                <a:rPr lang="en-GB" altLang="en-US" sz="1200" dirty="0">
                  <a:latin typeface="Gill Sans Light" panose="020B0302020104020203" pitchFamily="34" charset="-79"/>
                  <a:ea typeface="Microsoft JhengHei" panose="020B0604030504040204" pitchFamily="34" charset="-120"/>
                  <a:cs typeface="Gill Sans Light" panose="020B0302020104020203" pitchFamily="34" charset="-79"/>
                </a:rPr>
                <a:t>Serves 8</a:t>
              </a:r>
            </a:p>
            <a:p>
              <a:pPr eaLnBrk="1" hangingPunct="1"/>
              <a:r>
                <a:rPr lang="en-GB" altLang="en-US" sz="1200" dirty="0">
                  <a:latin typeface="Gill Sans Light" panose="020B0302020104020203" pitchFamily="34" charset="-79"/>
                  <a:ea typeface="Microsoft JhengHei" panose="020B0604030504040204" pitchFamily="34" charset="-120"/>
                  <a:cs typeface="Gill Sans Light" panose="020B0302020104020203" pitchFamily="34" charset="-79"/>
                </a:rPr>
                <a:t>£20.99</a:t>
              </a:r>
              <a:endParaRPr lang="en-GB" altLang="en-US" dirty="0">
                <a:latin typeface="Gill Sans Light" panose="020B0302020104020203" pitchFamily="34" charset="-79"/>
                <a:ea typeface="Microsoft JhengHei" panose="020B0604030504040204" pitchFamily="34" charset="-120"/>
                <a:cs typeface="Gill Sans Light" panose="020B0302020104020203" pitchFamily="34" charset="-79"/>
              </a:endParaRPr>
            </a:p>
          </p:txBody>
        </p:sp>
      </p:grpSp>
      <p:pic>
        <p:nvPicPr>
          <p:cNvPr id="23" name="Picture 22" descr="A birthday cake with a dessert on a plate&#10;&#10;Description automatically generated">
            <a:extLst>
              <a:ext uri="{FF2B5EF4-FFF2-40B4-BE49-F238E27FC236}">
                <a16:creationId xmlns:a16="http://schemas.microsoft.com/office/drawing/2014/main" xmlns="" id="{7D807293-65F0-4842-856D-AA66560F6B2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2858" y="3735721"/>
            <a:ext cx="1749541" cy="1290137"/>
          </a:xfrm>
          <a:prstGeom prst="rect">
            <a:avLst/>
          </a:prstGeom>
        </p:spPr>
      </p:pic>
      <p:sp>
        <p:nvSpPr>
          <p:cNvPr id="18" name="TextBox 26">
            <a:extLst>
              <a:ext uri="{FF2B5EF4-FFF2-40B4-BE49-F238E27FC236}">
                <a16:creationId xmlns:a16="http://schemas.microsoft.com/office/drawing/2014/main" xmlns="" id="{570AF240-DBAF-E941-9939-CCA9F63E66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8577" y="3908131"/>
            <a:ext cx="2155359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1" hangingPunct="1"/>
            <a:r>
              <a:rPr lang="en-GB" altLang="en-US" dirty="0">
                <a:latin typeface="Gill Sans Light" panose="020B0302020104020203" pitchFamily="34" charset="-79"/>
                <a:ea typeface="Microsoft JhengHei" panose="020B0604030504040204" pitchFamily="34" charset="-120"/>
                <a:cs typeface="Gill Sans Light" panose="020B0302020104020203" pitchFamily="34" charset="-79"/>
              </a:rPr>
              <a:t>Cheesecakes</a:t>
            </a:r>
          </a:p>
          <a:p>
            <a:pPr eaLnBrk="1" hangingPunct="1"/>
            <a:r>
              <a:rPr lang="en-GB" altLang="en-US" sz="1200" dirty="0">
                <a:latin typeface="Gill Sans Light" panose="020B0302020104020203" pitchFamily="34" charset="-79"/>
                <a:ea typeface="Microsoft JhengHei" panose="020B0604030504040204" pitchFamily="34" charset="-120"/>
                <a:cs typeface="Gill Sans Light" panose="020B0302020104020203" pitchFamily="34" charset="-79"/>
              </a:rPr>
              <a:t>Serves 8</a:t>
            </a:r>
          </a:p>
          <a:p>
            <a:pPr eaLnBrk="1" hangingPunct="1"/>
            <a:r>
              <a:rPr lang="en-GB" altLang="en-US" sz="1200" dirty="0">
                <a:latin typeface="Gill Sans Light" panose="020B0302020104020203" pitchFamily="34" charset="-79"/>
                <a:ea typeface="Microsoft JhengHei" panose="020B0604030504040204" pitchFamily="34" charset="-120"/>
                <a:cs typeface="Gill Sans Light" panose="020B0302020104020203" pitchFamily="34" charset="-79"/>
              </a:rPr>
              <a:t>£8.99</a:t>
            </a:r>
            <a:endParaRPr lang="en-GB" altLang="en-US" dirty="0">
              <a:latin typeface="Gill Sans Light" panose="020B0302020104020203" pitchFamily="34" charset="-79"/>
              <a:ea typeface="Microsoft JhengHei" panose="020B0604030504040204" pitchFamily="34" charset="-120"/>
              <a:cs typeface="Gill Sans Light" panose="020B0302020104020203" pitchFamily="34" charset="-79"/>
            </a:endParaRPr>
          </a:p>
        </p:txBody>
      </p:sp>
      <p:sp>
        <p:nvSpPr>
          <p:cNvPr id="15" name="TextBox 26">
            <a:extLst>
              <a:ext uri="{FF2B5EF4-FFF2-40B4-BE49-F238E27FC236}">
                <a16:creationId xmlns:a16="http://schemas.microsoft.com/office/drawing/2014/main" xmlns="" id="{C0632EC3-A0ED-AC41-833B-8110C26700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8577" y="2568810"/>
            <a:ext cx="2155359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GB" altLang="en-US" dirty="0">
                <a:latin typeface="Gill Sans Light" panose="020B0302020104020203" pitchFamily="34" charset="-79"/>
                <a:ea typeface="Microsoft JhengHei" panose="020B0604030504040204" pitchFamily="34" charset="-120"/>
                <a:cs typeface="Gill Sans Light" panose="020B0302020104020203" pitchFamily="34" charset="-79"/>
              </a:rPr>
              <a:t>Cake Slice</a:t>
            </a:r>
          </a:p>
          <a:p>
            <a:r>
              <a:rPr lang="en-GB" altLang="en-US" sz="1200" dirty="0">
                <a:latin typeface="Gill Sans Light" panose="020B0302020104020203" pitchFamily="34" charset="-79"/>
                <a:ea typeface="Microsoft JhengHei" panose="020B0604030504040204" pitchFamily="34" charset="-120"/>
                <a:cs typeface="Gill Sans Light" panose="020B0302020104020203" pitchFamily="34" charset="-79"/>
              </a:rPr>
              <a:t>Serves 1-2</a:t>
            </a:r>
          </a:p>
          <a:p>
            <a:pPr eaLnBrk="1" hangingPunct="1"/>
            <a:r>
              <a:rPr lang="en-GB" altLang="en-US" sz="1200" dirty="0">
                <a:latin typeface="Gill Sans Light" panose="020B0302020104020203" pitchFamily="34" charset="-79"/>
                <a:ea typeface="Microsoft JhengHei" panose="020B0604030504040204" pitchFamily="34" charset="-120"/>
                <a:cs typeface="Gill Sans Light" panose="020B0302020104020203" pitchFamily="34" charset="-79"/>
              </a:rPr>
              <a:t>From £2.50</a:t>
            </a:r>
            <a:endParaRPr lang="en-GB" altLang="en-US" dirty="0">
              <a:latin typeface="Gill Sans Light" panose="020B0302020104020203" pitchFamily="34" charset="-79"/>
              <a:ea typeface="Microsoft JhengHei" panose="020B0604030504040204" pitchFamily="34" charset="-120"/>
              <a:cs typeface="Gill Sans Light" panose="020B0302020104020203" pitchFamily="34" charset="-79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8B54B57B-9241-084B-8821-999315CFEA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790" y="5285891"/>
            <a:ext cx="1327812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GB" altLang="en-US" dirty="0">
                <a:latin typeface="Gill Sans Light" panose="020B0302020104020203" pitchFamily="34" charset="-79"/>
                <a:ea typeface="Microsoft JhengHei" panose="020B0604030504040204" pitchFamily="34" charset="-120"/>
                <a:cs typeface="Gill Sans Light" panose="020B0302020104020203" pitchFamily="34" charset="-79"/>
              </a:rPr>
              <a:t>Platter Cake</a:t>
            </a:r>
          </a:p>
          <a:p>
            <a:r>
              <a:rPr lang="en-GB" altLang="en-US" sz="1200" dirty="0">
                <a:latin typeface="Gill Sans Light" panose="020B0302020104020203" pitchFamily="34" charset="-79"/>
                <a:ea typeface="Microsoft JhengHei" panose="020B0604030504040204" pitchFamily="34" charset="-120"/>
                <a:cs typeface="Gill Sans Light" panose="020B0302020104020203" pitchFamily="34" charset="-79"/>
              </a:rPr>
              <a:t>Serves 64</a:t>
            </a:r>
          </a:p>
          <a:p>
            <a:r>
              <a:rPr lang="en-GB" altLang="en-US" sz="1200" dirty="0">
                <a:latin typeface="Gill Sans Light" panose="020B0302020104020203" pitchFamily="34" charset="-79"/>
                <a:ea typeface="Microsoft JhengHei" panose="020B0604030504040204" pitchFamily="34" charset="-120"/>
                <a:cs typeface="Gill Sans Light" panose="020B0302020104020203" pitchFamily="34" charset="-79"/>
              </a:rPr>
              <a:t>From £69.99</a:t>
            </a:r>
            <a:endParaRPr lang="en-GB" altLang="en-US" dirty="0">
              <a:latin typeface="Gill Sans Light" panose="020B0302020104020203" pitchFamily="34" charset="-79"/>
              <a:ea typeface="Microsoft JhengHei" panose="020B0604030504040204" pitchFamily="34" charset="-120"/>
              <a:cs typeface="Gill Sans Light" panose="020B0302020104020203" pitchFamily="34" charset="-79"/>
            </a:endParaRPr>
          </a:p>
        </p:txBody>
      </p:sp>
      <p:pic>
        <p:nvPicPr>
          <p:cNvPr id="29" name="Picture 28" descr="A birthday cake&#10;&#10;Description automatically generated">
            <a:extLst>
              <a:ext uri="{FF2B5EF4-FFF2-40B4-BE49-F238E27FC236}">
                <a16:creationId xmlns:a16="http://schemas.microsoft.com/office/drawing/2014/main" xmlns="" id="{68A39CAE-3DCE-884B-8369-388F885D520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355">
            <a:off x="1761106" y="5228724"/>
            <a:ext cx="2114968" cy="1093007"/>
          </a:xfrm>
          <a:prstGeom prst="rect">
            <a:avLst/>
          </a:prstGeom>
        </p:spPr>
      </p:pic>
      <p:sp>
        <p:nvSpPr>
          <p:cNvPr id="19" name="TextBox 26">
            <a:extLst>
              <a:ext uri="{FF2B5EF4-FFF2-40B4-BE49-F238E27FC236}">
                <a16:creationId xmlns:a16="http://schemas.microsoft.com/office/drawing/2014/main" xmlns="" id="{8E57CADB-5F48-F94E-9BDD-AF3C7FA1A1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01736" y="5354796"/>
            <a:ext cx="375854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1" hangingPunct="1"/>
            <a:r>
              <a:rPr lang="en-GB" altLang="en-US" dirty="0">
                <a:latin typeface="Gill Sans Light" panose="020B0302020104020203" pitchFamily="34" charset="-79"/>
                <a:ea typeface="Microsoft JhengHei" panose="020B0604030504040204" pitchFamily="34" charset="-120"/>
                <a:cs typeface="Gill Sans Light" panose="020B0302020104020203" pitchFamily="34" charset="-79"/>
              </a:rPr>
              <a:t>Loaf Cake</a:t>
            </a:r>
          </a:p>
          <a:p>
            <a:pPr eaLnBrk="1" hangingPunct="1"/>
            <a:r>
              <a:rPr lang="en-GB" altLang="en-US" sz="1200" dirty="0">
                <a:latin typeface="Gill Sans Light" panose="020B0302020104020203" pitchFamily="34" charset="-79"/>
                <a:ea typeface="Microsoft JhengHei" panose="020B0604030504040204" pitchFamily="34" charset="-120"/>
                <a:cs typeface="Gill Sans Light" panose="020B0302020104020203" pitchFamily="34" charset="-79"/>
              </a:rPr>
              <a:t>420g Serves 4-6</a:t>
            </a:r>
          </a:p>
          <a:p>
            <a:pPr eaLnBrk="1" hangingPunct="1"/>
            <a:r>
              <a:rPr lang="en-GB" altLang="en-US" sz="1200" dirty="0">
                <a:latin typeface="Gill Sans Light" panose="020B0302020104020203" pitchFamily="34" charset="-79"/>
                <a:ea typeface="Microsoft JhengHei" panose="020B0604030504040204" pitchFamily="34" charset="-120"/>
                <a:cs typeface="Gill Sans Light" panose="020B0302020104020203" pitchFamily="34" charset="-79"/>
              </a:rPr>
              <a:t>£4.99</a:t>
            </a:r>
            <a:endParaRPr lang="en-GB" altLang="en-US" dirty="0">
              <a:latin typeface="Gill Sans Light" panose="020B0302020104020203" pitchFamily="34" charset="-79"/>
              <a:ea typeface="Microsoft JhengHei" panose="020B0604030504040204" pitchFamily="34" charset="-120"/>
              <a:cs typeface="Gill Sans Light" panose="020B0302020104020203" pitchFamily="34" charset="-79"/>
            </a:endParaRPr>
          </a:p>
        </p:txBody>
      </p:sp>
      <p:pic>
        <p:nvPicPr>
          <p:cNvPr id="31" name="Picture 30" descr="A picture containing indoor, sitting, cake, table&#10;&#10;Description automatically generated">
            <a:extLst>
              <a:ext uri="{FF2B5EF4-FFF2-40B4-BE49-F238E27FC236}">
                <a16:creationId xmlns:a16="http://schemas.microsoft.com/office/drawing/2014/main" xmlns="" id="{034F4945-9EF7-8B42-A44A-A69F769A6A5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7181" y="5292631"/>
            <a:ext cx="2515661" cy="965192"/>
          </a:xfrm>
          <a:prstGeom prst="rect">
            <a:avLst/>
          </a:prstGeom>
        </p:spPr>
      </p:pic>
      <p:pic>
        <p:nvPicPr>
          <p:cNvPr id="3" name="Picture 2" descr="A close up of a slice of cake on a plate&#10;&#10;Description automatically generated">
            <a:extLst>
              <a:ext uri="{FF2B5EF4-FFF2-40B4-BE49-F238E27FC236}">
                <a16:creationId xmlns:a16="http://schemas.microsoft.com/office/drawing/2014/main" xmlns="" id="{99528C09-F5B2-8F44-BCC4-290CF30F86E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8882" y="2293073"/>
            <a:ext cx="1095399" cy="1290137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xmlns="" id="{E4C81FDB-B295-440D-8104-0BAE53CE74F9}"/>
              </a:ext>
            </a:extLst>
          </p:cNvPr>
          <p:cNvSpPr txBox="1">
            <a:spLocks/>
          </p:cNvSpPr>
          <p:nvPr/>
        </p:nvSpPr>
        <p:spPr>
          <a:xfrm>
            <a:off x="2087217" y="173024"/>
            <a:ext cx="6714390" cy="40925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fontAlgn="ctr"/>
            <a:r>
              <a:rPr lang="en-GB" sz="2400" b="1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+mn-cs"/>
              </a:rPr>
              <a:t>Our products</a:t>
            </a:r>
          </a:p>
        </p:txBody>
      </p:sp>
      <p:pic>
        <p:nvPicPr>
          <p:cNvPr id="6" name="Picture 5" descr="A piece of cake sitting on top of a table&#10;&#10;Description automatically generated">
            <a:extLst>
              <a:ext uri="{FF2B5EF4-FFF2-40B4-BE49-F238E27FC236}">
                <a16:creationId xmlns:a16="http://schemas.microsoft.com/office/drawing/2014/main" xmlns="" id="{28DB86DD-758A-4A36-9C9C-AACF91015FC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8003" y="3464808"/>
            <a:ext cx="1570936" cy="1570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76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647AAC93-D725-2742-92B7-97B797FA00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9805" y="1236662"/>
            <a:ext cx="311889" cy="320779"/>
          </a:xfrm>
          <a:prstGeom prst="rect">
            <a:avLst/>
          </a:prstGeom>
        </p:spPr>
      </p:pic>
      <p:sp>
        <p:nvSpPr>
          <p:cNvPr id="5" name="Folded Corner 4">
            <a:extLst>
              <a:ext uri="{FF2B5EF4-FFF2-40B4-BE49-F238E27FC236}">
                <a16:creationId xmlns:a16="http://schemas.microsoft.com/office/drawing/2014/main" xmlns="" id="{9B635916-E641-1E4C-B2F6-230F75F0C463}"/>
              </a:ext>
            </a:extLst>
          </p:cNvPr>
          <p:cNvSpPr/>
          <p:nvPr/>
        </p:nvSpPr>
        <p:spPr>
          <a:xfrm>
            <a:off x="4326711" y="1102065"/>
            <a:ext cx="1873713" cy="543555"/>
          </a:xfrm>
          <a:prstGeom prst="foldedCorner">
            <a:avLst/>
          </a:prstGeom>
          <a:solidFill>
            <a:srgbClr val="933B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29E4932B-BE04-41DF-B2E6-6190B9C82F5F}"/>
              </a:ext>
            </a:extLst>
          </p:cNvPr>
          <p:cNvSpPr>
            <a:spLocks/>
          </p:cNvSpPr>
          <p:nvPr/>
        </p:nvSpPr>
        <p:spPr bwMode="auto">
          <a:xfrm>
            <a:off x="4358003" y="1122179"/>
            <a:ext cx="1839398" cy="492443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8100" tIns="38100" rIns="38100" bIns="38100" anchor="ctr">
            <a:spAutoFit/>
          </a:bodyPr>
          <a:lstStyle/>
          <a:p>
            <a:r>
              <a:rPr lang="en-US" altLang="en-US" sz="1500" b="1" dirty="0">
                <a:solidFill>
                  <a:schemeClr val="bg1"/>
                </a:solidFill>
                <a:latin typeface="Museo Sans 300"/>
                <a:sym typeface="Museo Sans 300"/>
              </a:rPr>
              <a:t>Potential</a:t>
            </a:r>
          </a:p>
          <a:p>
            <a:r>
              <a:rPr lang="en-US" altLang="en-US" sz="1200" dirty="0">
                <a:solidFill>
                  <a:schemeClr val="bg1"/>
                </a:solidFill>
                <a:latin typeface="Museo Sans 300"/>
                <a:sym typeface="Museo Sans 300"/>
              </a:rPr>
              <a:t>To own multiple sites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xmlns="" id="{08657057-3626-0C44-AB9C-2C8E918749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8530" y="2211830"/>
            <a:ext cx="311889" cy="320779"/>
          </a:xfrm>
          <a:prstGeom prst="rect">
            <a:avLst/>
          </a:prstGeom>
        </p:spPr>
      </p:pic>
      <p:sp>
        <p:nvSpPr>
          <p:cNvPr id="42" name="Folded Corner 41">
            <a:extLst>
              <a:ext uri="{FF2B5EF4-FFF2-40B4-BE49-F238E27FC236}">
                <a16:creationId xmlns:a16="http://schemas.microsoft.com/office/drawing/2014/main" xmlns="" id="{C37775C4-C503-1344-AAFA-B15712500CEF}"/>
              </a:ext>
            </a:extLst>
          </p:cNvPr>
          <p:cNvSpPr/>
          <p:nvPr/>
        </p:nvSpPr>
        <p:spPr>
          <a:xfrm>
            <a:off x="4358003" y="2115167"/>
            <a:ext cx="1873713" cy="543555"/>
          </a:xfrm>
          <a:prstGeom prst="foldedCorner">
            <a:avLst/>
          </a:prstGeom>
          <a:solidFill>
            <a:srgbClr val="933B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380909C1-F9BB-0A45-B1BE-EA9316DEE6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7185" y="3415900"/>
            <a:ext cx="311889" cy="320779"/>
          </a:xfrm>
          <a:prstGeom prst="rect">
            <a:avLst/>
          </a:prstGeom>
        </p:spPr>
      </p:pic>
      <p:sp>
        <p:nvSpPr>
          <p:cNvPr id="45" name="Folded Corner 44">
            <a:extLst>
              <a:ext uri="{FF2B5EF4-FFF2-40B4-BE49-F238E27FC236}">
                <a16:creationId xmlns:a16="http://schemas.microsoft.com/office/drawing/2014/main" xmlns="" id="{3D1287F2-A625-D648-87B8-899D8555305E}"/>
              </a:ext>
            </a:extLst>
          </p:cNvPr>
          <p:cNvSpPr/>
          <p:nvPr/>
        </p:nvSpPr>
        <p:spPr>
          <a:xfrm>
            <a:off x="6910363" y="1638360"/>
            <a:ext cx="1873713" cy="543555"/>
          </a:xfrm>
          <a:prstGeom prst="foldedCorner">
            <a:avLst/>
          </a:prstGeom>
          <a:solidFill>
            <a:srgbClr val="933B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xmlns="" id="{B46FEBBF-4916-F54E-A358-21231DF9B2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7184" y="4511155"/>
            <a:ext cx="311889" cy="320779"/>
          </a:xfrm>
          <a:prstGeom prst="rect">
            <a:avLst/>
          </a:prstGeom>
        </p:spPr>
      </p:pic>
      <p:sp>
        <p:nvSpPr>
          <p:cNvPr id="48" name="Folded Corner 47">
            <a:extLst>
              <a:ext uri="{FF2B5EF4-FFF2-40B4-BE49-F238E27FC236}">
                <a16:creationId xmlns:a16="http://schemas.microsoft.com/office/drawing/2014/main" xmlns="" id="{A62C006A-FA53-364A-B277-CBD14FA61201}"/>
              </a:ext>
            </a:extLst>
          </p:cNvPr>
          <p:cNvSpPr/>
          <p:nvPr/>
        </p:nvSpPr>
        <p:spPr>
          <a:xfrm>
            <a:off x="4337981" y="4399768"/>
            <a:ext cx="1873713" cy="543555"/>
          </a:xfrm>
          <a:prstGeom prst="foldedCorner">
            <a:avLst/>
          </a:prstGeom>
          <a:solidFill>
            <a:srgbClr val="933B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xmlns="" id="{77692B3F-6FB9-654B-AF7F-741900F309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8530" y="5687013"/>
            <a:ext cx="311889" cy="320779"/>
          </a:xfrm>
          <a:prstGeom prst="rect">
            <a:avLst/>
          </a:prstGeom>
        </p:spPr>
      </p:pic>
      <p:sp>
        <p:nvSpPr>
          <p:cNvPr id="51" name="Folded Corner 50">
            <a:extLst>
              <a:ext uri="{FF2B5EF4-FFF2-40B4-BE49-F238E27FC236}">
                <a16:creationId xmlns:a16="http://schemas.microsoft.com/office/drawing/2014/main" xmlns="" id="{59EF42E2-1600-344E-BDEF-2A332D968257}"/>
              </a:ext>
            </a:extLst>
          </p:cNvPr>
          <p:cNvSpPr/>
          <p:nvPr/>
        </p:nvSpPr>
        <p:spPr>
          <a:xfrm>
            <a:off x="4357372" y="5546195"/>
            <a:ext cx="1873713" cy="543555"/>
          </a:xfrm>
          <a:prstGeom prst="foldedCorner">
            <a:avLst/>
          </a:prstGeom>
          <a:solidFill>
            <a:srgbClr val="933B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23F21E90-2A86-4F06-82C5-E4991C895A8E}"/>
              </a:ext>
            </a:extLst>
          </p:cNvPr>
          <p:cNvSpPr>
            <a:spLocks/>
          </p:cNvSpPr>
          <p:nvPr/>
        </p:nvSpPr>
        <p:spPr bwMode="auto">
          <a:xfrm>
            <a:off x="4425788" y="2107302"/>
            <a:ext cx="1029897" cy="492443"/>
          </a:xfrm>
          <a:prstGeom prst="rect">
            <a:avLst/>
          </a:prstGeom>
          <a:noFill/>
          <a:ln>
            <a:noFill/>
          </a:ln>
        </p:spPr>
        <p:txBody>
          <a:bodyPr wrap="none" lIns="38100" tIns="38100" rIns="38100" bIns="38100" anchor="ctr">
            <a:spAutoFit/>
          </a:bodyPr>
          <a:lstStyle/>
          <a:p>
            <a:r>
              <a:rPr lang="en-GB" altLang="en-US" sz="1500" b="1" dirty="0">
                <a:solidFill>
                  <a:schemeClr val="bg1"/>
                </a:solidFill>
                <a:latin typeface="Museo Sans 300"/>
                <a:sym typeface="Museo Sans 300"/>
              </a:rPr>
              <a:t>No MSF</a:t>
            </a:r>
            <a:r>
              <a:rPr lang="en-GB" altLang="en-US" sz="1500" dirty="0">
                <a:solidFill>
                  <a:schemeClr val="bg1"/>
                </a:solidFill>
                <a:latin typeface="Museo Sans 300"/>
                <a:sym typeface="Museo Sans 300"/>
              </a:rPr>
              <a:t> </a:t>
            </a:r>
            <a:r>
              <a:rPr lang="en-GB" altLang="en-US" sz="1200" dirty="0">
                <a:solidFill>
                  <a:schemeClr val="bg1"/>
                </a:solidFill>
                <a:latin typeface="Museo Sans 300"/>
                <a:sym typeface="Museo Sans 300"/>
              </a:rPr>
              <a:t>or</a:t>
            </a:r>
          </a:p>
          <a:p>
            <a:r>
              <a:rPr lang="en-GB" altLang="en-US" sz="1200" dirty="0">
                <a:solidFill>
                  <a:schemeClr val="bg1"/>
                </a:solidFill>
                <a:latin typeface="Museo Sans 300"/>
                <a:sym typeface="Museo Sans 300"/>
              </a:rPr>
              <a:t>Marketing Levy</a:t>
            </a:r>
          </a:p>
        </p:txBody>
      </p:sp>
      <p:sp>
        <p:nvSpPr>
          <p:cNvPr id="27" name="Rectangle 12">
            <a:extLst>
              <a:ext uri="{FF2B5EF4-FFF2-40B4-BE49-F238E27FC236}">
                <a16:creationId xmlns:a16="http://schemas.microsoft.com/office/drawing/2014/main" xmlns="" id="{B29E64AD-52BC-499A-B9D0-67182733E6C4}"/>
              </a:ext>
            </a:extLst>
          </p:cNvPr>
          <p:cNvSpPr>
            <a:spLocks/>
          </p:cNvSpPr>
          <p:nvPr/>
        </p:nvSpPr>
        <p:spPr bwMode="auto">
          <a:xfrm>
            <a:off x="4376962" y="4399768"/>
            <a:ext cx="1307261" cy="461665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8100" tIns="38100" rIns="38100" bIns="38100" anchor="ctr">
            <a:spAutoFit/>
          </a:bodyPr>
          <a:lstStyle/>
          <a:p>
            <a:pPr eaLnBrk="1"/>
            <a:r>
              <a:rPr lang="en-US" altLang="en-US" sz="1500" b="1" dirty="0">
                <a:solidFill>
                  <a:schemeClr val="bg1"/>
                </a:solidFill>
                <a:latin typeface="Museo Sans 300"/>
                <a:sym typeface="Museo Sans 300"/>
              </a:rPr>
              <a:t>20 Month </a:t>
            </a:r>
            <a:r>
              <a:rPr lang="en-US" altLang="en-US" sz="1000" dirty="0">
                <a:solidFill>
                  <a:schemeClr val="bg1"/>
                </a:solidFill>
                <a:latin typeface="Museo Sans 300"/>
                <a:sym typeface="Museo Sans 300"/>
              </a:rPr>
              <a:t>Payback on Average</a:t>
            </a:r>
            <a:endParaRPr lang="en-US" altLang="en-US" sz="1200" dirty="0">
              <a:solidFill>
                <a:schemeClr val="bg1"/>
              </a:solidFill>
              <a:latin typeface="Museo Sans 300"/>
              <a:sym typeface="Museo Sans 300"/>
            </a:endParaRPr>
          </a:p>
        </p:txBody>
      </p:sp>
      <p:sp>
        <p:nvSpPr>
          <p:cNvPr id="23" name="Rectangle 12">
            <a:extLst>
              <a:ext uri="{FF2B5EF4-FFF2-40B4-BE49-F238E27FC236}">
                <a16:creationId xmlns:a16="http://schemas.microsoft.com/office/drawing/2014/main" xmlns="" id="{A7672C2B-470C-4D70-A43E-AE182F1279CB}"/>
              </a:ext>
            </a:extLst>
          </p:cNvPr>
          <p:cNvSpPr>
            <a:spLocks/>
          </p:cNvSpPr>
          <p:nvPr/>
        </p:nvSpPr>
        <p:spPr bwMode="auto">
          <a:xfrm>
            <a:off x="4429606" y="5682009"/>
            <a:ext cx="139672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38100" tIns="38100" rIns="38100" bIns="38100" anchor="ctr">
            <a:spAutoFit/>
          </a:bodyPr>
          <a:lstStyle/>
          <a:p>
            <a:pPr eaLnBrk="1"/>
            <a:r>
              <a:rPr lang="en-US" altLang="en-US" sz="1500" b="1" dirty="0">
                <a:solidFill>
                  <a:schemeClr val="bg1"/>
                </a:solidFill>
                <a:latin typeface="Museo Sans 300"/>
                <a:sym typeface="Museo Sans 300"/>
              </a:rPr>
              <a:t>Turnkey Package</a:t>
            </a:r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914F760F-E707-3741-8187-80C0729921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243" y="1105910"/>
            <a:ext cx="3591482" cy="503421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647AAC93-D725-2742-92B7-97B797FA00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9052" y="5225416"/>
            <a:ext cx="311889" cy="32077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647AAC93-D725-2742-92B7-97B797FA00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0438" y="3978269"/>
            <a:ext cx="311889" cy="32077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647AAC93-D725-2742-92B7-97B797FA00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9052" y="2768283"/>
            <a:ext cx="311889" cy="320779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647AAC93-D725-2742-92B7-97B797FA00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0439" y="1770665"/>
            <a:ext cx="311889" cy="320779"/>
          </a:xfrm>
          <a:prstGeom prst="rect">
            <a:avLst/>
          </a:prstGeom>
        </p:spPr>
      </p:pic>
      <p:sp>
        <p:nvSpPr>
          <p:cNvPr id="33" name="Folded Corner 32">
            <a:extLst>
              <a:ext uri="{FF2B5EF4-FFF2-40B4-BE49-F238E27FC236}">
                <a16:creationId xmlns:a16="http://schemas.microsoft.com/office/drawing/2014/main" xmlns="" id="{3D1287F2-A625-D648-87B8-899D8555305E}"/>
              </a:ext>
            </a:extLst>
          </p:cNvPr>
          <p:cNvSpPr/>
          <p:nvPr/>
        </p:nvSpPr>
        <p:spPr>
          <a:xfrm>
            <a:off x="4358004" y="3304474"/>
            <a:ext cx="1873713" cy="543555"/>
          </a:xfrm>
          <a:prstGeom prst="foldedCorner">
            <a:avLst/>
          </a:prstGeom>
          <a:solidFill>
            <a:srgbClr val="933B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Folded Corner 34">
            <a:extLst>
              <a:ext uri="{FF2B5EF4-FFF2-40B4-BE49-F238E27FC236}">
                <a16:creationId xmlns:a16="http://schemas.microsoft.com/office/drawing/2014/main" xmlns="" id="{3D1287F2-A625-D648-87B8-899D8555305E}"/>
              </a:ext>
            </a:extLst>
          </p:cNvPr>
          <p:cNvSpPr/>
          <p:nvPr/>
        </p:nvSpPr>
        <p:spPr>
          <a:xfrm>
            <a:off x="6895893" y="3841652"/>
            <a:ext cx="1873713" cy="543555"/>
          </a:xfrm>
          <a:prstGeom prst="foldedCorner">
            <a:avLst/>
          </a:prstGeom>
          <a:solidFill>
            <a:srgbClr val="933B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Folded Corner 35">
            <a:extLst>
              <a:ext uri="{FF2B5EF4-FFF2-40B4-BE49-F238E27FC236}">
                <a16:creationId xmlns:a16="http://schemas.microsoft.com/office/drawing/2014/main" xmlns="" id="{3D1287F2-A625-D648-87B8-899D8555305E}"/>
              </a:ext>
            </a:extLst>
          </p:cNvPr>
          <p:cNvSpPr/>
          <p:nvPr/>
        </p:nvSpPr>
        <p:spPr>
          <a:xfrm>
            <a:off x="6927894" y="5072295"/>
            <a:ext cx="1873713" cy="543555"/>
          </a:xfrm>
          <a:prstGeom prst="foldedCorner">
            <a:avLst/>
          </a:prstGeom>
          <a:solidFill>
            <a:srgbClr val="933B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xmlns="" id="{29E4932B-BE04-41DF-B2E6-6190B9C82F5F}"/>
              </a:ext>
            </a:extLst>
          </p:cNvPr>
          <p:cNvSpPr>
            <a:spLocks/>
          </p:cNvSpPr>
          <p:nvPr/>
        </p:nvSpPr>
        <p:spPr bwMode="auto">
          <a:xfrm>
            <a:off x="7008155" y="1645621"/>
            <a:ext cx="1839398" cy="492443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8100" tIns="38100" rIns="38100" bIns="38100" anchor="ctr">
            <a:spAutoFit/>
          </a:bodyPr>
          <a:lstStyle/>
          <a:p>
            <a:r>
              <a:rPr lang="en-US" altLang="en-US" sz="1500" b="1" dirty="0">
                <a:solidFill>
                  <a:schemeClr val="bg1"/>
                </a:solidFill>
                <a:latin typeface="Museo Sans 300"/>
                <a:sym typeface="Museo Sans 300"/>
              </a:rPr>
              <a:t>Earnings</a:t>
            </a:r>
          </a:p>
          <a:p>
            <a:r>
              <a:rPr lang="en-US" altLang="en-US" sz="1200" dirty="0">
                <a:solidFill>
                  <a:schemeClr val="bg1"/>
                </a:solidFill>
                <a:latin typeface="Museo Sans 300"/>
                <a:sym typeface="Museo Sans 300"/>
              </a:rPr>
              <a:t>Average EBITDA £87k pa*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xmlns="" id="{29E4932B-BE04-41DF-B2E6-6190B9C82F5F}"/>
              </a:ext>
            </a:extLst>
          </p:cNvPr>
          <p:cNvSpPr>
            <a:spLocks/>
          </p:cNvSpPr>
          <p:nvPr/>
        </p:nvSpPr>
        <p:spPr bwMode="auto">
          <a:xfrm>
            <a:off x="6960547" y="5097850"/>
            <a:ext cx="1839398" cy="492443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8100" tIns="38100" rIns="38100" bIns="38100" anchor="ctr">
            <a:spAutoFit/>
          </a:bodyPr>
          <a:lstStyle/>
          <a:p>
            <a:r>
              <a:rPr lang="en-US" altLang="en-US" sz="1500" b="1" dirty="0">
                <a:solidFill>
                  <a:schemeClr val="bg1"/>
                </a:solidFill>
                <a:latin typeface="Museo Sans 300"/>
                <a:sym typeface="Museo Sans 300"/>
              </a:rPr>
              <a:t>B2B</a:t>
            </a:r>
          </a:p>
          <a:p>
            <a:r>
              <a:rPr lang="en-US" altLang="en-US" sz="1200" dirty="0">
                <a:solidFill>
                  <a:schemeClr val="bg1"/>
                </a:solidFill>
                <a:latin typeface="Museo Sans 300"/>
                <a:sym typeface="Museo Sans 300"/>
              </a:rPr>
              <a:t>One stop ordering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xmlns="" id="{29E4932B-BE04-41DF-B2E6-6190B9C82F5F}"/>
              </a:ext>
            </a:extLst>
          </p:cNvPr>
          <p:cNvSpPr>
            <a:spLocks/>
          </p:cNvSpPr>
          <p:nvPr/>
        </p:nvSpPr>
        <p:spPr bwMode="auto">
          <a:xfrm>
            <a:off x="6976416" y="3771085"/>
            <a:ext cx="1839398" cy="646331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8100" tIns="38100" rIns="38100" bIns="38100" anchor="ctr">
            <a:spAutoFit/>
          </a:bodyPr>
          <a:lstStyle/>
          <a:p>
            <a:r>
              <a:rPr lang="en-US" altLang="en-US" sz="1500" b="1" dirty="0">
                <a:solidFill>
                  <a:schemeClr val="bg1"/>
                </a:solidFill>
                <a:latin typeface="Museo Sans 300"/>
                <a:sym typeface="Museo Sans 300"/>
              </a:rPr>
              <a:t>Website</a:t>
            </a:r>
          </a:p>
          <a:p>
            <a:r>
              <a:rPr lang="en-US" altLang="en-US" sz="1050" dirty="0">
                <a:solidFill>
                  <a:schemeClr val="bg1"/>
                </a:solidFill>
                <a:latin typeface="Museo Sans 300"/>
                <a:sym typeface="Museo Sans 300"/>
              </a:rPr>
              <a:t>Managed Website and Online ordering system</a:t>
            </a:r>
          </a:p>
        </p:txBody>
      </p:sp>
      <p:sp>
        <p:nvSpPr>
          <p:cNvPr id="34" name="Folded Corner 33">
            <a:extLst>
              <a:ext uri="{FF2B5EF4-FFF2-40B4-BE49-F238E27FC236}">
                <a16:creationId xmlns:a16="http://schemas.microsoft.com/office/drawing/2014/main" xmlns="" id="{3D1287F2-A625-D648-87B8-899D8555305E}"/>
              </a:ext>
            </a:extLst>
          </p:cNvPr>
          <p:cNvSpPr/>
          <p:nvPr/>
        </p:nvSpPr>
        <p:spPr>
          <a:xfrm>
            <a:off x="6943389" y="2656896"/>
            <a:ext cx="1873713" cy="543555"/>
          </a:xfrm>
          <a:prstGeom prst="foldedCorner">
            <a:avLst/>
          </a:prstGeom>
          <a:solidFill>
            <a:srgbClr val="933B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29E4932B-BE04-41DF-B2E6-6190B9C82F5F}"/>
              </a:ext>
            </a:extLst>
          </p:cNvPr>
          <p:cNvSpPr>
            <a:spLocks/>
          </p:cNvSpPr>
          <p:nvPr/>
        </p:nvSpPr>
        <p:spPr bwMode="auto">
          <a:xfrm>
            <a:off x="6992315" y="2579953"/>
            <a:ext cx="1839398" cy="646331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8100" tIns="38100" rIns="38100" bIns="38100" anchor="ctr">
            <a:spAutoFit/>
          </a:bodyPr>
          <a:lstStyle/>
          <a:p>
            <a:r>
              <a:rPr lang="en-US" altLang="en-US" sz="1500" b="1" dirty="0">
                <a:solidFill>
                  <a:schemeClr val="bg1"/>
                </a:solidFill>
                <a:latin typeface="Museo Sans 300"/>
                <a:sym typeface="Museo Sans 300"/>
              </a:rPr>
              <a:t>Brand</a:t>
            </a:r>
          </a:p>
          <a:p>
            <a:r>
              <a:rPr lang="en-US" altLang="en-US" sz="1100" dirty="0">
                <a:solidFill>
                  <a:schemeClr val="bg1"/>
                </a:solidFill>
                <a:latin typeface="Museo Sans 300"/>
                <a:sym typeface="Museo Sans 300"/>
              </a:rPr>
              <a:t>Access to the Cake Box Know how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AE299F72-FB3B-44B9-BDB6-046E540401CF}"/>
              </a:ext>
            </a:extLst>
          </p:cNvPr>
          <p:cNvSpPr>
            <a:spLocks/>
          </p:cNvSpPr>
          <p:nvPr/>
        </p:nvSpPr>
        <p:spPr bwMode="auto">
          <a:xfrm>
            <a:off x="4449630" y="3422362"/>
            <a:ext cx="125438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38100" tIns="38100" rIns="38100" bIns="38100" anchor="ctr">
            <a:spAutoFit/>
          </a:bodyPr>
          <a:lstStyle/>
          <a:p>
            <a:pPr eaLnBrk="1"/>
            <a:r>
              <a:rPr lang="en-US" altLang="en-US" sz="1500" b="1" dirty="0">
                <a:solidFill>
                  <a:schemeClr val="bg1"/>
                </a:solidFill>
                <a:latin typeface="Museo Sans 300"/>
                <a:sym typeface="Museo Sans 300"/>
              </a:rPr>
              <a:t>Sociable Hours</a:t>
            </a:r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xmlns="" id="{4D5A721C-C471-4D63-BD39-4F3F4AF462E1}"/>
              </a:ext>
            </a:extLst>
          </p:cNvPr>
          <p:cNvSpPr txBox="1">
            <a:spLocks/>
          </p:cNvSpPr>
          <p:nvPr/>
        </p:nvSpPr>
        <p:spPr>
          <a:xfrm>
            <a:off x="2087217" y="173024"/>
            <a:ext cx="6714390" cy="40925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fontAlgn="ctr"/>
            <a:r>
              <a:rPr lang="en-GB" sz="2400" b="1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+mn-cs"/>
              </a:rPr>
              <a:t>An attractive franchisee proposition</a:t>
            </a:r>
          </a:p>
        </p:txBody>
      </p:sp>
      <p:sp>
        <p:nvSpPr>
          <p:cNvPr id="38" name="Rectangle 10">
            <a:extLst>
              <a:ext uri="{FF2B5EF4-FFF2-40B4-BE49-F238E27FC236}">
                <a16:creationId xmlns:a16="http://schemas.microsoft.com/office/drawing/2014/main" xmlns="" id="{1770D0DF-B316-4AE7-94CE-E2805AD56333}"/>
              </a:ext>
            </a:extLst>
          </p:cNvPr>
          <p:cNvSpPr>
            <a:spLocks/>
          </p:cNvSpPr>
          <p:nvPr/>
        </p:nvSpPr>
        <p:spPr bwMode="auto">
          <a:xfrm>
            <a:off x="645712" y="6279737"/>
            <a:ext cx="6920074" cy="495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26789" tIns="26789" rIns="26789" bIns="26789" anchor="ctr">
            <a:spAutoFit/>
          </a:bodyPr>
          <a:lstStyle>
            <a:lvl1pPr marL="285750" indent="-285750">
              <a:spcBef>
                <a:spcPts val="4800"/>
              </a:spcBef>
              <a:buSzPct val="171000"/>
              <a:buChar char="•"/>
              <a:defRPr sz="4200">
                <a:solidFill>
                  <a:srgbClr val="000000"/>
                </a:solidFill>
                <a:latin typeface="Gill Sans"/>
                <a:ea typeface="MS PGothic" panose="020B0600070205080204" pitchFamily="34" charset="-128"/>
                <a:cs typeface="Gill Sans"/>
                <a:sym typeface="Gill Sans"/>
              </a:defRPr>
            </a:lvl1pPr>
            <a:lvl2pPr marL="1333500" indent="-571500">
              <a:spcBef>
                <a:spcPts val="4800"/>
              </a:spcBef>
              <a:buSzPct val="171000"/>
              <a:buChar char="•"/>
              <a:defRPr sz="42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1778000" indent="-571500">
              <a:spcBef>
                <a:spcPts val="4800"/>
              </a:spcBef>
              <a:buSzPct val="171000"/>
              <a:buChar char="•"/>
              <a:defRPr sz="42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2222500" indent="-571500">
              <a:spcBef>
                <a:spcPts val="4800"/>
              </a:spcBef>
              <a:buSzPct val="171000"/>
              <a:buChar char="•"/>
              <a:defRPr sz="42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2667000" indent="-571500">
              <a:spcBef>
                <a:spcPts val="4800"/>
              </a:spcBef>
              <a:buSzPct val="171000"/>
              <a:buChar char="•"/>
              <a:defRPr sz="42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3124200" indent="-571500" defTabSz="584200" eaLnBrk="0" fontAlgn="base" hangingPunct="0">
              <a:spcBef>
                <a:spcPts val="4800"/>
              </a:spcBef>
              <a:spcAft>
                <a:spcPct val="0"/>
              </a:spcAft>
              <a:buSzPct val="171000"/>
              <a:buChar char="•"/>
              <a:defRPr sz="42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3581400" indent="-571500" defTabSz="584200" eaLnBrk="0" fontAlgn="base" hangingPunct="0">
              <a:spcBef>
                <a:spcPts val="4800"/>
              </a:spcBef>
              <a:spcAft>
                <a:spcPct val="0"/>
              </a:spcAft>
              <a:buSzPct val="171000"/>
              <a:buChar char="•"/>
              <a:defRPr sz="42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4038600" indent="-571500" defTabSz="584200" eaLnBrk="0" fontAlgn="base" hangingPunct="0">
              <a:spcBef>
                <a:spcPts val="4800"/>
              </a:spcBef>
              <a:spcAft>
                <a:spcPct val="0"/>
              </a:spcAft>
              <a:buSzPct val="171000"/>
              <a:buChar char="•"/>
              <a:defRPr sz="42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4495800" indent="-571500" defTabSz="584200" eaLnBrk="0" fontAlgn="base" hangingPunct="0">
              <a:spcBef>
                <a:spcPts val="4800"/>
              </a:spcBef>
              <a:spcAft>
                <a:spcPct val="0"/>
              </a:spcAft>
              <a:buSzPct val="171000"/>
              <a:buChar char="•"/>
              <a:defRPr sz="42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marL="0" indent="0" algn="just">
              <a:spcBef>
                <a:spcPct val="0"/>
              </a:spcBef>
              <a:spcAft>
                <a:spcPts val="75"/>
              </a:spcAft>
              <a:buSzTx/>
              <a:buNone/>
            </a:pPr>
            <a:r>
              <a:rPr lang="en-US" altLang="en-US" sz="900" dirty="0">
                <a:solidFill>
                  <a:schemeClr val="tx1"/>
                </a:solidFill>
                <a:latin typeface="+mn-lt"/>
                <a:sym typeface="Futura Condensed"/>
              </a:rPr>
              <a:t>*Based on mature stores - “mature store” defined as store that has been open for 12 months or longer</a:t>
            </a:r>
          </a:p>
          <a:p>
            <a:pPr marL="0" indent="0" algn="just">
              <a:spcBef>
                <a:spcPct val="0"/>
              </a:spcBef>
              <a:spcAft>
                <a:spcPts val="75"/>
              </a:spcAft>
              <a:buSzTx/>
              <a:buNone/>
            </a:pPr>
            <a:endParaRPr lang="en-US" altLang="en-US" sz="900" dirty="0">
              <a:latin typeface="+mn-lt"/>
              <a:sym typeface="Futura Condensed"/>
            </a:endParaRPr>
          </a:p>
          <a:p>
            <a:pPr marL="0" indent="0" algn="just">
              <a:spcBef>
                <a:spcPct val="0"/>
              </a:spcBef>
              <a:spcAft>
                <a:spcPts val="75"/>
              </a:spcAft>
              <a:buSzTx/>
              <a:buNone/>
            </a:pPr>
            <a:endParaRPr lang="en-US" altLang="en-US" sz="900" dirty="0">
              <a:latin typeface="+mn-lt"/>
              <a:sym typeface="Futura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1183484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984CD221-459C-B341-8544-ADD643B0340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15708" y="1364042"/>
            <a:ext cx="7525842" cy="532093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ECC7C4F2-E009-4995-B274-CB2901460C40}"/>
              </a:ext>
            </a:extLst>
          </p:cNvPr>
          <p:cNvSpPr/>
          <p:nvPr/>
        </p:nvSpPr>
        <p:spPr>
          <a:xfrm>
            <a:off x="6583680" y="3361495"/>
            <a:ext cx="818606" cy="7576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TextBox 26">
            <a:extLst>
              <a:ext uri="{FF2B5EF4-FFF2-40B4-BE49-F238E27FC236}">
                <a16:creationId xmlns:a16="http://schemas.microsoft.com/office/drawing/2014/main" xmlns="" id="{B1D9D39F-6C9E-4998-9443-377E7220FC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10140" y="2683149"/>
            <a:ext cx="139569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GB" altLang="en-US" sz="1000" dirty="0">
                <a:solidFill>
                  <a:srgbClr val="90267A"/>
                </a:solidFill>
                <a:ea typeface="Microsoft JhengHei" panose="020B0604030504040204" pitchFamily="34" charset="-120"/>
                <a:cs typeface="Arial" panose="020B0604020202020204" pitchFamily="34" charset="0"/>
              </a:rPr>
              <a:t>Online Application</a:t>
            </a:r>
          </a:p>
          <a:p>
            <a:pPr algn="ctr"/>
            <a:r>
              <a:rPr lang="en-GB" altLang="en-US" sz="1000" dirty="0">
                <a:solidFill>
                  <a:srgbClr val="90267A"/>
                </a:solidFill>
                <a:ea typeface="Microsoft JhengHei" panose="020B0604030504040204" pitchFamily="34" charset="-120"/>
                <a:cs typeface="Arial" panose="020B0604020202020204" pitchFamily="34" charset="0"/>
              </a:rPr>
              <a:t>Received &amp; Reviewed</a:t>
            </a:r>
          </a:p>
        </p:txBody>
      </p:sp>
      <p:sp>
        <p:nvSpPr>
          <p:cNvPr id="14" name="TextBox 26">
            <a:extLst>
              <a:ext uri="{FF2B5EF4-FFF2-40B4-BE49-F238E27FC236}">
                <a16:creationId xmlns:a16="http://schemas.microsoft.com/office/drawing/2014/main" xmlns="" id="{76CDAD17-6C9B-7748-BBC0-57472B0E49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76312" y="2678502"/>
            <a:ext cx="134298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GB" altLang="en-US" sz="1000" dirty="0">
                <a:solidFill>
                  <a:srgbClr val="90267A"/>
                </a:solidFill>
                <a:ea typeface="Microsoft JhengHei" panose="020B0604030504040204" pitchFamily="34" charset="-120"/>
                <a:cs typeface="Arial" panose="020B0604020202020204" pitchFamily="34" charset="0"/>
              </a:rPr>
              <a:t>Full Franchise</a:t>
            </a:r>
          </a:p>
          <a:p>
            <a:pPr algn="ctr"/>
            <a:r>
              <a:rPr lang="en-GB" altLang="en-US" sz="1000" dirty="0">
                <a:solidFill>
                  <a:srgbClr val="90267A"/>
                </a:solidFill>
                <a:ea typeface="Microsoft JhengHei" panose="020B0604030504040204" pitchFamily="34" charset="-120"/>
                <a:cs typeface="Arial" panose="020B0604020202020204" pitchFamily="34" charset="0"/>
              </a:rPr>
              <a:t>Application Sent</a:t>
            </a:r>
          </a:p>
        </p:txBody>
      </p:sp>
      <p:sp>
        <p:nvSpPr>
          <p:cNvPr id="15" name="TextBox 26">
            <a:extLst>
              <a:ext uri="{FF2B5EF4-FFF2-40B4-BE49-F238E27FC236}">
                <a16:creationId xmlns:a16="http://schemas.microsoft.com/office/drawing/2014/main" xmlns="" id="{79F2899E-A371-A446-8C7F-5E9ECBA047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77659" y="2671862"/>
            <a:ext cx="146051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GB" altLang="en-US" sz="1000" dirty="0">
                <a:solidFill>
                  <a:srgbClr val="90267A"/>
                </a:solidFill>
                <a:ea typeface="Microsoft JhengHei" panose="020B0604030504040204" pitchFamily="34" charset="-120"/>
                <a:cs typeface="Arial" panose="020B0604020202020204" pitchFamily="34" charset="0"/>
              </a:rPr>
              <a:t>Successful Application</a:t>
            </a:r>
          </a:p>
          <a:p>
            <a:pPr algn="ctr"/>
            <a:r>
              <a:rPr lang="en-GB" altLang="en-US" sz="1000" dirty="0">
                <a:solidFill>
                  <a:srgbClr val="90267A"/>
                </a:solidFill>
                <a:ea typeface="Microsoft JhengHei" panose="020B0604030504040204" pitchFamily="34" charset="-120"/>
                <a:cs typeface="Arial" panose="020B0604020202020204" pitchFamily="34" charset="0"/>
              </a:rPr>
              <a:t>Invited To Presentation</a:t>
            </a:r>
          </a:p>
        </p:txBody>
      </p:sp>
      <p:sp>
        <p:nvSpPr>
          <p:cNvPr id="16" name="TextBox 26">
            <a:extLst>
              <a:ext uri="{FF2B5EF4-FFF2-40B4-BE49-F238E27FC236}">
                <a16:creationId xmlns:a16="http://schemas.microsoft.com/office/drawing/2014/main" xmlns="" id="{34DE1A6D-1518-B046-9590-D61F24A1B3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65345" y="4285030"/>
            <a:ext cx="1250882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GB" altLang="en-US" sz="1000" dirty="0" err="1">
                <a:solidFill>
                  <a:srgbClr val="90267A"/>
                </a:solidFill>
                <a:ea typeface="Microsoft JhengHei" panose="020B0604030504040204" pitchFamily="34" charset="-120"/>
                <a:cs typeface="Arial" panose="020B0604020202020204" pitchFamily="34" charset="0"/>
              </a:rPr>
              <a:t>Legals</a:t>
            </a:r>
            <a:endParaRPr lang="en-GB" altLang="en-US" sz="1000" dirty="0">
              <a:solidFill>
                <a:srgbClr val="90267A"/>
              </a:solidFill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7" name="TextBox 26">
            <a:extLst>
              <a:ext uri="{FF2B5EF4-FFF2-40B4-BE49-F238E27FC236}">
                <a16:creationId xmlns:a16="http://schemas.microsoft.com/office/drawing/2014/main" xmlns="" id="{6C66A6C1-AAF2-1246-A6B0-E396AAA620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76311" y="4288730"/>
            <a:ext cx="134298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GB" altLang="en-US" sz="1000" dirty="0">
                <a:solidFill>
                  <a:srgbClr val="90267A"/>
                </a:solidFill>
                <a:ea typeface="Microsoft JhengHei" panose="020B0604030504040204" pitchFamily="34" charset="-120"/>
                <a:cs typeface="Arial" panose="020B0604020202020204" pitchFamily="34" charset="0"/>
              </a:rPr>
              <a:t>Site Selection</a:t>
            </a:r>
          </a:p>
        </p:txBody>
      </p:sp>
      <p:sp>
        <p:nvSpPr>
          <p:cNvPr id="18" name="TextBox 26">
            <a:extLst>
              <a:ext uri="{FF2B5EF4-FFF2-40B4-BE49-F238E27FC236}">
                <a16:creationId xmlns:a16="http://schemas.microsoft.com/office/drawing/2014/main" xmlns="" id="{55F4B7BA-656C-F142-B52A-B41636ECD6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35061" y="4285030"/>
            <a:ext cx="1342984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GB" altLang="en-US" sz="1000" dirty="0">
                <a:solidFill>
                  <a:srgbClr val="90267A"/>
                </a:solidFill>
                <a:ea typeface="Microsoft JhengHei" panose="020B0604030504040204" pitchFamily="34" charset="-120"/>
                <a:cs typeface="Arial" panose="020B0604020202020204" pitchFamily="34" charset="0"/>
              </a:rPr>
              <a:t>Second Interview</a:t>
            </a:r>
          </a:p>
        </p:txBody>
      </p:sp>
      <p:sp>
        <p:nvSpPr>
          <p:cNvPr id="19" name="TextBox 26">
            <a:extLst>
              <a:ext uri="{FF2B5EF4-FFF2-40B4-BE49-F238E27FC236}">
                <a16:creationId xmlns:a16="http://schemas.microsoft.com/office/drawing/2014/main" xmlns="" id="{600CC9B3-CE12-F74B-8F73-C3FD5D2804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10140" y="5815210"/>
            <a:ext cx="139569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GB" altLang="en-US" sz="1000" dirty="0">
                <a:solidFill>
                  <a:srgbClr val="90267A"/>
                </a:solidFill>
                <a:ea typeface="Microsoft JhengHei" panose="020B0604030504040204" pitchFamily="34" charset="-120"/>
                <a:cs typeface="Arial" panose="020B0604020202020204" pitchFamily="34" charset="0"/>
              </a:rPr>
              <a:t>Store Build &amp; Training</a:t>
            </a:r>
          </a:p>
        </p:txBody>
      </p:sp>
      <p:sp>
        <p:nvSpPr>
          <p:cNvPr id="20" name="TextBox 26">
            <a:extLst>
              <a:ext uri="{FF2B5EF4-FFF2-40B4-BE49-F238E27FC236}">
                <a16:creationId xmlns:a16="http://schemas.microsoft.com/office/drawing/2014/main" xmlns="" id="{B0F22FF1-712C-FE4B-A44C-7AC5F9BC42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76310" y="5815210"/>
            <a:ext cx="134298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GB" altLang="en-US" sz="1000" dirty="0">
                <a:solidFill>
                  <a:srgbClr val="90267A"/>
                </a:solidFill>
                <a:ea typeface="Microsoft JhengHei" panose="020B0604030504040204" pitchFamily="34" charset="-120"/>
                <a:cs typeface="Arial" panose="020B0604020202020204" pitchFamily="34" charset="0"/>
              </a:rPr>
              <a:t>Pre-open Marketing</a:t>
            </a:r>
          </a:p>
        </p:txBody>
      </p:sp>
      <p:sp>
        <p:nvSpPr>
          <p:cNvPr id="21" name="TextBox 26">
            <a:extLst>
              <a:ext uri="{FF2B5EF4-FFF2-40B4-BE49-F238E27FC236}">
                <a16:creationId xmlns:a16="http://schemas.microsoft.com/office/drawing/2014/main" xmlns="" id="{DB807622-B096-5648-A58E-6C2C4F03A1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28286" y="5814362"/>
            <a:ext cx="134298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GB" altLang="en-US" sz="1000" dirty="0">
                <a:solidFill>
                  <a:srgbClr val="90267A"/>
                </a:solidFill>
                <a:ea typeface="Microsoft JhengHei" panose="020B0604030504040204" pitchFamily="34" charset="-120"/>
                <a:cs typeface="Arial" panose="020B0604020202020204" pitchFamily="34" charset="0"/>
              </a:rPr>
              <a:t>Store Open</a:t>
            </a:r>
          </a:p>
        </p:txBody>
      </p:sp>
      <p:sp>
        <p:nvSpPr>
          <p:cNvPr id="24" name="Text Box 3">
            <a:extLst>
              <a:ext uri="{FF2B5EF4-FFF2-40B4-BE49-F238E27FC236}">
                <a16:creationId xmlns:a16="http://schemas.microsoft.com/office/drawing/2014/main" xmlns="" id="{B24024D3-6D09-5A40-AEE2-FC9688751C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9396" y="1026779"/>
            <a:ext cx="7738466" cy="419174"/>
          </a:xfrm>
          <a:prstGeom prst="rect">
            <a:avLst/>
          </a:prstGeom>
          <a:noFill/>
          <a:ln>
            <a:noFill/>
          </a:ln>
        </p:spPr>
        <p:txBody>
          <a:bodyPr wrap="square" lIns="47461" tIns="24680" rIns="47461" bIns="24680">
            <a:spAutoFit/>
          </a:bodyPr>
          <a:lstStyle>
            <a:lvl1pPr>
              <a:spcBef>
                <a:spcPts val="4800"/>
              </a:spcBef>
              <a:buSzPct val="171000"/>
              <a:buChar char="•"/>
              <a:defRPr sz="4200">
                <a:solidFill>
                  <a:srgbClr val="000000"/>
                </a:solidFill>
                <a:latin typeface="Gill Sans"/>
                <a:ea typeface="MS PGothic" panose="020B0600070205080204" pitchFamily="34" charset="-128"/>
                <a:cs typeface="Gill Sans"/>
                <a:sym typeface="Gill Sans"/>
              </a:defRPr>
            </a:lvl1pPr>
            <a:lvl2pPr marL="1333500" indent="-571500">
              <a:spcBef>
                <a:spcPts val="4800"/>
              </a:spcBef>
              <a:buSzPct val="171000"/>
              <a:buChar char="•"/>
              <a:defRPr sz="42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1778000" indent="-571500">
              <a:spcBef>
                <a:spcPts val="4800"/>
              </a:spcBef>
              <a:buSzPct val="171000"/>
              <a:buChar char="•"/>
              <a:defRPr sz="42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2222500" indent="-571500">
              <a:spcBef>
                <a:spcPts val="4800"/>
              </a:spcBef>
              <a:buSzPct val="171000"/>
              <a:buChar char="•"/>
              <a:defRPr sz="42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2667000" indent="-571500">
              <a:spcBef>
                <a:spcPts val="4800"/>
              </a:spcBef>
              <a:buSzPct val="171000"/>
              <a:buChar char="•"/>
              <a:defRPr sz="42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3124200" indent="-571500" defTabSz="584200" eaLnBrk="0" fontAlgn="base" hangingPunct="0">
              <a:spcBef>
                <a:spcPts val="4800"/>
              </a:spcBef>
              <a:spcAft>
                <a:spcPct val="0"/>
              </a:spcAft>
              <a:buSzPct val="171000"/>
              <a:buChar char="•"/>
              <a:defRPr sz="42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3581400" indent="-571500" defTabSz="584200" eaLnBrk="0" fontAlgn="base" hangingPunct="0">
              <a:spcBef>
                <a:spcPts val="4800"/>
              </a:spcBef>
              <a:spcAft>
                <a:spcPct val="0"/>
              </a:spcAft>
              <a:buSzPct val="171000"/>
              <a:buChar char="•"/>
              <a:defRPr sz="42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4038600" indent="-571500" defTabSz="584200" eaLnBrk="0" fontAlgn="base" hangingPunct="0">
              <a:spcBef>
                <a:spcPts val="4800"/>
              </a:spcBef>
              <a:spcAft>
                <a:spcPct val="0"/>
              </a:spcAft>
              <a:buSzPct val="171000"/>
              <a:buChar char="•"/>
              <a:defRPr sz="42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4495800" indent="-571500" defTabSz="584200" eaLnBrk="0" fontAlgn="base" hangingPunct="0">
              <a:spcBef>
                <a:spcPts val="4800"/>
              </a:spcBef>
              <a:spcAft>
                <a:spcPct val="0"/>
              </a:spcAft>
              <a:buSzPct val="171000"/>
              <a:buChar char="•"/>
              <a:defRPr sz="42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>
              <a:spcBef>
                <a:spcPct val="50000"/>
              </a:spcBef>
              <a:buSzTx/>
              <a:buNone/>
            </a:pPr>
            <a:r>
              <a:rPr lang="en-GB" sz="2400" i="1" dirty="0">
                <a:solidFill>
                  <a:srgbClr val="943B80"/>
                </a:solidFill>
                <a:latin typeface="+mn-lt"/>
              </a:rPr>
              <a:t>A professional &amp; seamless operation from start to finish.</a:t>
            </a: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xmlns="" id="{4006E147-795C-4E37-A23E-B7E9759D9C39}"/>
              </a:ext>
            </a:extLst>
          </p:cNvPr>
          <p:cNvSpPr txBox="1">
            <a:spLocks/>
          </p:cNvSpPr>
          <p:nvPr/>
        </p:nvSpPr>
        <p:spPr>
          <a:xfrm>
            <a:off x="2087217" y="173024"/>
            <a:ext cx="6714390" cy="40925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fontAlgn="ctr"/>
            <a:r>
              <a:rPr lang="en-GB" sz="2400" b="1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+mn-cs"/>
              </a:rPr>
              <a:t>Store Franchise Application Process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36D0CC1C-AC94-4C9B-A2C0-EAFBCE7E91D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5" t="37766" r="80593" b="47177"/>
          <a:stretch/>
        </p:blipFill>
        <p:spPr>
          <a:xfrm>
            <a:off x="6460862" y="3307783"/>
            <a:ext cx="934847" cy="801189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42441459-34E9-4312-80A9-2E576D1311D5}"/>
              </a:ext>
            </a:extLst>
          </p:cNvPr>
          <p:cNvSpPr/>
          <p:nvPr/>
        </p:nvSpPr>
        <p:spPr>
          <a:xfrm>
            <a:off x="2056042" y="3359539"/>
            <a:ext cx="818606" cy="7576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C0040190-1D38-4BB6-8B23-F5CD59BFE2E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61" t="38257" r="20745" b="46686"/>
          <a:stretch/>
        </p:blipFill>
        <p:spPr>
          <a:xfrm>
            <a:off x="2011498" y="3337774"/>
            <a:ext cx="797283" cy="801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0624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xmlns="" id="{1DA51FE1-8701-994F-BADC-FEDBD32F6A7E}"/>
              </a:ext>
            </a:extLst>
          </p:cNvPr>
          <p:cNvSpPr txBox="1">
            <a:spLocks/>
          </p:cNvSpPr>
          <p:nvPr/>
        </p:nvSpPr>
        <p:spPr>
          <a:xfrm>
            <a:off x="2087217" y="173024"/>
            <a:ext cx="6714390" cy="40925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fontAlgn="ctr"/>
            <a:r>
              <a:rPr lang="en-GB" sz="2400" b="1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+mn-cs"/>
              </a:rPr>
              <a:t>Financial Highlights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4717924"/>
              </p:ext>
            </p:extLst>
          </p:nvPr>
        </p:nvGraphicFramePr>
        <p:xfrm>
          <a:off x="611360" y="2594778"/>
          <a:ext cx="7886700" cy="3510256"/>
        </p:xfrm>
        <a:graphic>
          <a:graphicData uri="http://schemas.openxmlformats.org/drawingml/2006/table">
            <a:tbl>
              <a:tblPr/>
              <a:tblGrid>
                <a:gridCol w="26289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03335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REVENUE</a:t>
                      </a:r>
                    </a:p>
                  </a:txBody>
                  <a:tcPr marL="8426" marR="8426" marT="842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GROSS PROFIT</a:t>
                      </a:r>
                    </a:p>
                  </a:txBody>
                  <a:tcPr marL="8426" marR="8426" marT="842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EBITDA</a:t>
                      </a:r>
                    </a:p>
                  </a:txBody>
                  <a:tcPr marL="8426" marR="8426" marT="842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58337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200" b="1" i="0" u="none" strike="noStrike">
                          <a:solidFill>
                            <a:srgbClr val="7030A0"/>
                          </a:solidFill>
                          <a:effectLst/>
                          <a:latin typeface="Calibri" panose="020F0502020204030204" pitchFamily="34" charset="0"/>
                        </a:rPr>
                        <a:t>£8.59m</a:t>
                      </a:r>
                    </a:p>
                  </a:txBody>
                  <a:tcPr marL="8426" marR="8426" marT="842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200" b="1" i="0" u="none" strike="noStrike" dirty="0">
                          <a:solidFill>
                            <a:srgbClr val="7030A0"/>
                          </a:solidFill>
                          <a:effectLst/>
                          <a:latin typeface="Calibri" panose="020F0502020204030204" pitchFamily="34" charset="0"/>
                        </a:rPr>
                        <a:t>£4.16m</a:t>
                      </a:r>
                    </a:p>
                  </a:txBody>
                  <a:tcPr marL="8426" marR="8426" marT="842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200" b="1" i="0" u="none" strike="noStrike" dirty="0">
                          <a:solidFill>
                            <a:srgbClr val="7030A0"/>
                          </a:solidFill>
                          <a:effectLst/>
                          <a:latin typeface="Calibri" panose="020F0502020204030204" pitchFamily="34" charset="0"/>
                        </a:rPr>
                        <a:t>£1.98m</a:t>
                      </a:r>
                    </a:p>
                  </a:txBody>
                  <a:tcPr marL="8426" marR="8426" marT="842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04446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5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-2.1%</a:t>
                      </a:r>
                    </a:p>
                  </a:txBody>
                  <a:tcPr marL="8426" marR="8426" marT="842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+5.3%</a:t>
                      </a:r>
                    </a:p>
                  </a:txBody>
                  <a:tcPr marL="8426" marR="8426" marT="842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5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+0.5%</a:t>
                      </a:r>
                    </a:p>
                  </a:txBody>
                  <a:tcPr marL="8426" marR="8426" marT="842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76945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YEAR-ON-YEAR</a:t>
                      </a:r>
                    </a:p>
                  </a:txBody>
                  <a:tcPr marL="8426" marR="8426" marT="842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YEAR-ON-YEAR</a:t>
                      </a:r>
                    </a:p>
                  </a:txBody>
                  <a:tcPr marL="8426" marR="8426" marT="842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YEAR-ON-YEAR</a:t>
                      </a:r>
                    </a:p>
                  </a:txBody>
                  <a:tcPr marL="8426" marR="8426" marT="842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28612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426" marR="8426" marT="842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426" marR="8426" marT="842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426" marR="8426" marT="842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24131">
                <a:tc>
                  <a:txBody>
                    <a:bodyPr/>
                    <a:lstStyle/>
                    <a:p>
                      <a:pPr algn="ctr" fontAlgn="ctr"/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26" marR="8426" marT="842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26" marR="8426" marT="842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26" marR="8426" marT="842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61205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UNDERLYING EPS</a:t>
                      </a:r>
                    </a:p>
                  </a:txBody>
                  <a:tcPr marL="8426" marR="8426" marT="842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NET CASH</a:t>
                      </a:r>
                    </a:p>
                  </a:txBody>
                  <a:tcPr marL="8426" marR="8426" marT="842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INTERIM DIVIDEND</a:t>
                      </a:r>
                    </a:p>
                  </a:txBody>
                  <a:tcPr marL="8426" marR="8426" marT="842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429724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500" b="1" i="0" u="none" strike="noStrike">
                          <a:solidFill>
                            <a:srgbClr val="F4B084"/>
                          </a:solidFill>
                          <a:effectLst/>
                          <a:latin typeface="Calibri" panose="020F0502020204030204" pitchFamily="34" charset="0"/>
                        </a:rPr>
                        <a:t>3.45</a:t>
                      </a:r>
                    </a:p>
                  </a:txBody>
                  <a:tcPr marL="8426" marR="8426" marT="842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500" b="1" i="0" u="none" strike="noStrike">
                          <a:solidFill>
                            <a:srgbClr val="F4B084"/>
                          </a:solidFill>
                          <a:effectLst/>
                          <a:latin typeface="Calibri" panose="020F0502020204030204" pitchFamily="34" charset="0"/>
                        </a:rPr>
                        <a:t>£3.8m</a:t>
                      </a:r>
                    </a:p>
                  </a:txBody>
                  <a:tcPr marL="8426" marR="8426" marT="842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500" b="1" i="0" u="none" strike="noStrike" dirty="0">
                          <a:solidFill>
                            <a:srgbClr val="F4B084"/>
                          </a:solidFill>
                          <a:effectLst/>
                          <a:latin typeface="Calibri" panose="020F0502020204030204" pitchFamily="34" charset="0"/>
                        </a:rPr>
                        <a:t>1.85p</a:t>
                      </a:r>
                    </a:p>
                  </a:txBody>
                  <a:tcPr marL="8426" marR="8426" marT="842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28612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900" b="1" i="0" u="none" strike="noStrike" dirty="0">
                          <a:solidFill>
                            <a:srgbClr val="595959"/>
                          </a:solidFill>
                          <a:effectLst/>
                          <a:latin typeface="Calibri" panose="020F0502020204030204" pitchFamily="34" charset="0"/>
                        </a:rPr>
                        <a:t>+6.0%</a:t>
                      </a:r>
                    </a:p>
                  </a:txBody>
                  <a:tcPr marL="8426" marR="8426" marT="842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900" b="1" i="0" u="none" strike="noStrike" dirty="0">
                          <a:solidFill>
                            <a:srgbClr val="595959"/>
                          </a:solidFill>
                          <a:effectLst/>
                          <a:latin typeface="Calibri" panose="020F0502020204030204" pitchFamily="34" charset="0"/>
                        </a:rPr>
                        <a:t>up £2.3m</a:t>
                      </a:r>
                    </a:p>
                  </a:txBody>
                  <a:tcPr marL="8426" marR="8426" marT="842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900" b="1" i="0" u="none" strike="noStrike">
                          <a:solidFill>
                            <a:srgbClr val="595959"/>
                          </a:solidFill>
                          <a:effectLst/>
                          <a:latin typeface="Calibri" panose="020F0502020204030204" pitchFamily="34" charset="0"/>
                        </a:rPr>
                        <a:t>+15%</a:t>
                      </a:r>
                    </a:p>
                  </a:txBody>
                  <a:tcPr marL="8426" marR="8426" marT="842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94909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(H1 FY20:  3.67p)</a:t>
                      </a:r>
                    </a:p>
                  </a:txBody>
                  <a:tcPr marL="8426" marR="8426" marT="842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(H1 FY20:  £1.5m)</a:t>
                      </a:r>
                    </a:p>
                  </a:txBody>
                  <a:tcPr marL="8426" marR="8426" marT="842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(H1 FY20:  1.6p)</a:t>
                      </a:r>
                    </a:p>
                  </a:txBody>
                  <a:tcPr marL="8426" marR="8426" marT="842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</a:tbl>
          </a:graphicData>
        </a:graphic>
      </p:graphicFrame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xmlns="" id="{00000000-0008-0000-0400-0000CE04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19902701"/>
              </p:ext>
            </p:extLst>
          </p:nvPr>
        </p:nvGraphicFramePr>
        <p:xfrm>
          <a:off x="181936" y="851703"/>
          <a:ext cx="2857500" cy="17430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xmlns="" id="{00000000-0008-0000-0400-0000CF04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23437251"/>
              </p:ext>
            </p:extLst>
          </p:nvPr>
        </p:nvGraphicFramePr>
        <p:xfrm>
          <a:off x="3143250" y="851702"/>
          <a:ext cx="2857500" cy="17430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xmlns="" id="{00000000-0008-0000-0400-0000D004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40741313"/>
              </p:ext>
            </p:extLst>
          </p:nvPr>
        </p:nvGraphicFramePr>
        <p:xfrm>
          <a:off x="6104564" y="851701"/>
          <a:ext cx="2857500" cy="17430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9609070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xmlns="" id="{7FFFFDF2-871B-7549-9D0E-34DF4AC358BE}"/>
              </a:ext>
            </a:extLst>
          </p:cNvPr>
          <p:cNvSpPr txBox="1">
            <a:spLocks/>
          </p:cNvSpPr>
          <p:nvPr/>
        </p:nvSpPr>
        <p:spPr>
          <a:xfrm>
            <a:off x="2087217" y="173024"/>
            <a:ext cx="6714390" cy="40925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fontAlgn="ctr"/>
            <a:r>
              <a:rPr lang="en-GB" sz="2400" b="1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+mn-cs"/>
              </a:rPr>
              <a:t>Operational Highlights</a:t>
            </a:r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619941" y="2610878"/>
            <a:ext cx="7609660" cy="4247122"/>
          </a:xfrm>
        </p:spPr>
        <p:txBody>
          <a:bodyPr>
            <a:normAutofit/>
          </a:bodyPr>
          <a:lstStyle/>
          <a:p>
            <a:pPr marL="342900" indent="-34290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1600" dirty="0"/>
              <a:t>All stores closed late March to Mid May - 6 weeks in total of disrupted sales</a:t>
            </a:r>
          </a:p>
          <a:p>
            <a:pPr marL="342900" indent="-34290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1600" dirty="0"/>
              <a:t>Six new franchise stores added in the period (H1 FY20: 9 new stores)</a:t>
            </a:r>
          </a:p>
          <a:p>
            <a:pPr marL="342900" indent="-34290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1600" dirty="0"/>
              <a:t>139 franchise stores operating by 30 September 2020</a:t>
            </a:r>
          </a:p>
          <a:p>
            <a:pPr marL="342900" indent="-34290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1600" dirty="0"/>
              <a:t>Five new stores opened post period end</a:t>
            </a:r>
          </a:p>
          <a:p>
            <a:pPr marL="342900" indent="-34290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1600" dirty="0"/>
              <a:t>Launch of Cake Box home delivery service to complement our existing partner offer</a:t>
            </a:r>
          </a:p>
          <a:p>
            <a:pPr marL="342900" indent="-34290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1600" dirty="0"/>
              <a:t>Successful launch of new product ranges, including gluten free and vegan loaf cakes</a:t>
            </a:r>
          </a:p>
          <a:p>
            <a:pPr marL="342900" indent="-34290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1600" dirty="0"/>
              <a:t>New Coventry warehouse and distribution facility nearing completion and expected to open during the second half of the year</a:t>
            </a:r>
          </a:p>
          <a:p>
            <a:endParaRPr lang="en-GB" sz="1600" dirty="0"/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122502"/>
              </p:ext>
            </p:extLst>
          </p:nvPr>
        </p:nvGraphicFramePr>
        <p:xfrm>
          <a:off x="347239" y="999673"/>
          <a:ext cx="8454368" cy="1326837"/>
        </p:xfrm>
        <a:graphic>
          <a:graphicData uri="http://schemas.openxmlformats.org/drawingml/2006/table">
            <a:tbl>
              <a:tblPr/>
              <a:tblGrid>
                <a:gridCol w="160715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465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60715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04652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607152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04652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1607152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104652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1607152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</a:tblGrid>
              <a:tr h="810085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6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5230" marR="5230" marT="523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F196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3600" b="1" i="0" u="none" strike="noStrike">
                        <a:solidFill>
                          <a:srgbClr val="7030A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30" marR="5230" marT="523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6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139</a:t>
                      </a:r>
                    </a:p>
                  </a:txBody>
                  <a:tcPr marL="5230" marR="5230" marT="523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F196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3600" b="1" i="0" u="none" strike="noStrike">
                        <a:solidFill>
                          <a:srgbClr val="7030A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30" marR="5230" marT="523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6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5230" marR="5230" marT="523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F196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36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30" marR="5230" marT="523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8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DELIVERY</a:t>
                      </a:r>
                    </a:p>
                  </a:txBody>
                  <a:tcPr marL="5230" marR="5230" marT="523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F196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3000" b="0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30" marR="5230" marT="52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6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NEW PRODUCTS</a:t>
                      </a:r>
                    </a:p>
                  </a:txBody>
                  <a:tcPr marL="5230" marR="5230" marT="523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F196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16752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NEW STORES OPENED</a:t>
                      </a:r>
                    </a:p>
                    <a:p>
                      <a:pPr algn="ctr" fontAlgn="ctr"/>
                      <a:endParaRPr lang="en-GB" sz="11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30" marR="5230" marT="523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F196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1100" b="1" i="0" u="none" strike="noStrike">
                        <a:solidFill>
                          <a:srgbClr val="7030A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30" marR="5230" marT="523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TOTAL NUMBER OF STORES</a:t>
                      </a:r>
                    </a:p>
                  </a:txBody>
                  <a:tcPr marL="5230" marR="5230" marT="523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F196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1100" b="1" i="0" u="none" strike="noStrike">
                        <a:solidFill>
                          <a:srgbClr val="7030A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30" marR="5230" marT="523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NEW STORES POST PERIOD END</a:t>
                      </a:r>
                    </a:p>
                  </a:txBody>
                  <a:tcPr marL="5230" marR="5230" marT="523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F196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1100" b="1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30" marR="5230" marT="523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CAKE BOX HOME DELIVERY LAUNCHED </a:t>
                      </a:r>
                    </a:p>
                  </a:txBody>
                  <a:tcPr marL="5230" marR="5230" marT="523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F196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30" marR="5230" marT="52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GLUTEN FREE AND VEGAN LOAF CAKES</a:t>
                      </a:r>
                    </a:p>
                  </a:txBody>
                  <a:tcPr marL="5230" marR="5230" marT="523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F196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267341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0">
            <a:extLst>
              <a:ext uri="{FF2B5EF4-FFF2-40B4-BE49-F238E27FC236}">
                <a16:creationId xmlns:a16="http://schemas.microsoft.com/office/drawing/2014/main" xmlns="" id="{2FDD3678-7238-4E1C-B041-61A5E181D231}"/>
              </a:ext>
            </a:extLst>
          </p:cNvPr>
          <p:cNvSpPr>
            <a:spLocks/>
          </p:cNvSpPr>
          <p:nvPr/>
        </p:nvSpPr>
        <p:spPr bwMode="auto">
          <a:xfrm>
            <a:off x="633210" y="6102746"/>
            <a:ext cx="6920074" cy="646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26789" tIns="26789" rIns="26789" bIns="26789" anchor="ctr">
            <a:spAutoFit/>
          </a:bodyPr>
          <a:lstStyle>
            <a:lvl1pPr marL="285750" indent="-285750">
              <a:spcBef>
                <a:spcPts val="4800"/>
              </a:spcBef>
              <a:buSzPct val="171000"/>
              <a:buChar char="•"/>
              <a:defRPr sz="4200">
                <a:solidFill>
                  <a:srgbClr val="000000"/>
                </a:solidFill>
                <a:latin typeface="Gill Sans"/>
                <a:ea typeface="MS PGothic" panose="020B0600070205080204" pitchFamily="34" charset="-128"/>
                <a:cs typeface="Gill Sans"/>
                <a:sym typeface="Gill Sans"/>
              </a:defRPr>
            </a:lvl1pPr>
            <a:lvl2pPr marL="1333500" indent="-571500">
              <a:spcBef>
                <a:spcPts val="4800"/>
              </a:spcBef>
              <a:buSzPct val="171000"/>
              <a:buChar char="•"/>
              <a:defRPr sz="42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1778000" indent="-571500">
              <a:spcBef>
                <a:spcPts val="4800"/>
              </a:spcBef>
              <a:buSzPct val="171000"/>
              <a:buChar char="•"/>
              <a:defRPr sz="42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2222500" indent="-571500">
              <a:spcBef>
                <a:spcPts val="4800"/>
              </a:spcBef>
              <a:buSzPct val="171000"/>
              <a:buChar char="•"/>
              <a:defRPr sz="42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2667000" indent="-571500">
              <a:spcBef>
                <a:spcPts val="4800"/>
              </a:spcBef>
              <a:buSzPct val="171000"/>
              <a:buChar char="•"/>
              <a:defRPr sz="42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3124200" indent="-571500" defTabSz="584200" eaLnBrk="0" fontAlgn="base" hangingPunct="0">
              <a:spcBef>
                <a:spcPts val="4800"/>
              </a:spcBef>
              <a:spcAft>
                <a:spcPct val="0"/>
              </a:spcAft>
              <a:buSzPct val="171000"/>
              <a:buChar char="•"/>
              <a:defRPr sz="42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3581400" indent="-571500" defTabSz="584200" eaLnBrk="0" fontAlgn="base" hangingPunct="0">
              <a:spcBef>
                <a:spcPts val="4800"/>
              </a:spcBef>
              <a:spcAft>
                <a:spcPct val="0"/>
              </a:spcAft>
              <a:buSzPct val="171000"/>
              <a:buChar char="•"/>
              <a:defRPr sz="42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4038600" indent="-571500" defTabSz="584200" eaLnBrk="0" fontAlgn="base" hangingPunct="0">
              <a:spcBef>
                <a:spcPts val="4800"/>
              </a:spcBef>
              <a:spcAft>
                <a:spcPct val="0"/>
              </a:spcAft>
              <a:buSzPct val="171000"/>
              <a:buChar char="•"/>
              <a:defRPr sz="42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4495800" indent="-571500" defTabSz="584200" eaLnBrk="0" fontAlgn="base" hangingPunct="0">
              <a:spcBef>
                <a:spcPts val="4800"/>
              </a:spcBef>
              <a:spcAft>
                <a:spcPct val="0"/>
              </a:spcAft>
              <a:buSzPct val="171000"/>
              <a:buChar char="•"/>
              <a:defRPr sz="42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marL="0" indent="0" algn="just">
              <a:spcBef>
                <a:spcPct val="0"/>
              </a:spcBef>
              <a:spcAft>
                <a:spcPts val="75"/>
              </a:spcAft>
              <a:buSzTx/>
              <a:buNone/>
            </a:pPr>
            <a:r>
              <a:rPr lang="en-US" altLang="en-US" sz="900" dirty="0">
                <a:latin typeface="+mn-lt"/>
                <a:sym typeface="Futura Condensed"/>
              </a:rPr>
              <a:t>*Based on mature stores - “mature store” defined as store that has been open for 12 months or longer</a:t>
            </a:r>
          </a:p>
          <a:p>
            <a:pPr marL="0" indent="0" algn="just">
              <a:spcBef>
                <a:spcPct val="0"/>
              </a:spcBef>
              <a:spcAft>
                <a:spcPts val="75"/>
              </a:spcAft>
              <a:buSzTx/>
              <a:buNone/>
            </a:pPr>
            <a:r>
              <a:rPr lang="en-US" altLang="en-US" sz="900" dirty="0">
                <a:latin typeface="+mn-lt"/>
                <a:sym typeface="Futura Condensed"/>
              </a:rPr>
              <a:t>** </a:t>
            </a:r>
            <a:r>
              <a:rPr lang="en-GB" sz="900" dirty="0">
                <a:latin typeface="+mn-lt"/>
              </a:rPr>
              <a:t>Like-for-like: Stores trading for at least one full financial year prior to 30</a:t>
            </a:r>
            <a:r>
              <a:rPr lang="en-GB" sz="900" baseline="30000" dirty="0">
                <a:latin typeface="+mn-lt"/>
              </a:rPr>
              <a:t>th</a:t>
            </a:r>
            <a:r>
              <a:rPr lang="en-GB" sz="900" dirty="0">
                <a:latin typeface="+mn-lt"/>
              </a:rPr>
              <a:t> September 2020</a:t>
            </a:r>
          </a:p>
          <a:p>
            <a:pPr marL="0" indent="0" algn="just">
              <a:spcBef>
                <a:spcPct val="0"/>
              </a:spcBef>
              <a:spcAft>
                <a:spcPts val="75"/>
              </a:spcAft>
              <a:buSzTx/>
              <a:buNone/>
            </a:pPr>
            <a:endParaRPr lang="en-US" altLang="en-US" sz="900" dirty="0">
              <a:latin typeface="+mn-lt"/>
              <a:sym typeface="Futura Condensed"/>
            </a:endParaRPr>
          </a:p>
          <a:p>
            <a:pPr marL="0" indent="0" algn="just">
              <a:spcBef>
                <a:spcPct val="0"/>
              </a:spcBef>
              <a:spcAft>
                <a:spcPts val="75"/>
              </a:spcAft>
              <a:buSzTx/>
              <a:buNone/>
            </a:pPr>
            <a:endParaRPr lang="en-US" altLang="en-US" sz="900" dirty="0">
              <a:latin typeface="+mn-lt"/>
              <a:sym typeface="Futura Condensed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xmlns="" id="{C02E01E7-1B14-6047-8C29-6C13262A9FB4}"/>
              </a:ext>
            </a:extLst>
          </p:cNvPr>
          <p:cNvSpPr txBox="1">
            <a:spLocks/>
          </p:cNvSpPr>
          <p:nvPr/>
        </p:nvSpPr>
        <p:spPr>
          <a:xfrm>
            <a:off x="2087217" y="173024"/>
            <a:ext cx="6714390" cy="40925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fontAlgn="ctr"/>
            <a:r>
              <a:rPr lang="en-GB" sz="2400" b="1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+mn-cs"/>
              </a:rPr>
              <a:t>Franchisee Operational Highlights</a:t>
            </a:r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420303" y="2523282"/>
            <a:ext cx="8561649" cy="3460830"/>
          </a:xfrm>
        </p:spPr>
        <p:txBody>
          <a:bodyPr>
            <a:normAutofit/>
          </a:bodyPr>
          <a:lstStyle/>
          <a:p>
            <a:pPr marL="342900" indent="-342900" algn="l" fontAlgn="ctr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1600" dirty="0"/>
              <a:t>Franchisee total turnover down 1.7% to £17.1m (H1 FY20: £17.8m), reflecting six week period of store closures </a:t>
            </a:r>
          </a:p>
          <a:p>
            <a:pPr marL="342900" indent="-342900" algn="l" fontAlgn="ctr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1600" dirty="0"/>
              <a:t>Online sales up 51% to £4.00m (H1 FY20: £2.64m)</a:t>
            </a:r>
          </a:p>
          <a:p>
            <a:pPr marL="342900" indent="-342900" algn="l" fontAlgn="ctr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1600" dirty="0"/>
              <a:t>Like-for-like sales up +12.1% in the 20 weeks to 30 September following reopening of the store estate in May (H1 FY20: +6.9%)**</a:t>
            </a:r>
          </a:p>
          <a:p>
            <a:pPr marL="342900" indent="-342900" algn="l" fontAlgn="ctr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1600" dirty="0"/>
              <a:t>32 franchisees have more than one store (H1 FY20: 24) </a:t>
            </a:r>
          </a:p>
          <a:p>
            <a:pPr marL="342900" indent="-342900" algn="l" fontAlgn="ctr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1600" dirty="0"/>
              <a:t>Our average franchisee earns in excess of £87k pa EBITDA (FY20 £82K, H1 FY20 £88k)*</a:t>
            </a:r>
          </a:p>
          <a:p>
            <a:pPr marL="342900" indent="-342900" algn="l" fontAlgn="ctr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1600" dirty="0"/>
              <a:t>Strong pipeline of potential new franchisees and existing ones looking for additional stores</a:t>
            </a:r>
          </a:p>
          <a:p>
            <a:endParaRPr lang="en-GB" dirty="0"/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3923764"/>
              </p:ext>
            </p:extLst>
          </p:nvPr>
        </p:nvGraphicFramePr>
        <p:xfrm>
          <a:off x="420303" y="992869"/>
          <a:ext cx="8193612" cy="1379941"/>
        </p:xfrm>
        <a:graphic>
          <a:graphicData uri="http://schemas.openxmlformats.org/drawingml/2006/table">
            <a:tbl>
              <a:tblPr/>
              <a:tblGrid>
                <a:gridCol w="158690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1335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53832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13351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538326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13351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1538326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113351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1538326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</a:tblGrid>
              <a:tr h="715290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7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£17.1m</a:t>
                      </a:r>
                    </a:p>
                  </a:txBody>
                  <a:tcPr marL="5845" marR="5845" marT="58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F196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4000" b="1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45" marR="5845" marT="58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3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51%</a:t>
                      </a:r>
                    </a:p>
                  </a:txBody>
                  <a:tcPr marL="5845" marR="5845" marT="58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F196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4000" b="1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45" marR="5845" marT="58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40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12.1%</a:t>
                      </a:r>
                    </a:p>
                  </a:txBody>
                  <a:tcPr marL="5845" marR="5845" marT="58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F196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4000" b="1" i="0" u="none" strike="noStrike">
                        <a:solidFill>
                          <a:srgbClr val="7030A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45" marR="5845" marT="58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4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32</a:t>
                      </a:r>
                    </a:p>
                  </a:txBody>
                  <a:tcPr marL="5845" marR="5845" marT="58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F196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4000" b="1" i="0" u="none" strike="noStrike">
                        <a:solidFill>
                          <a:srgbClr val="7030A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45" marR="5845" marT="58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37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£87k</a:t>
                      </a:r>
                    </a:p>
                  </a:txBody>
                  <a:tcPr marL="5845" marR="5845" marT="58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F196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6465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RETAIL CAKE SALES</a:t>
                      </a:r>
                    </a:p>
                  </a:txBody>
                  <a:tcPr marL="5845" marR="5845" marT="58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F196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1200" b="1" i="0" u="none" strike="noStrike">
                        <a:solidFill>
                          <a:srgbClr val="7030A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45" marR="5845" marT="58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ONLINE SALES GROWTH</a:t>
                      </a:r>
                    </a:p>
                  </a:txBody>
                  <a:tcPr marL="5845" marR="5845" marT="58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F196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1200" b="1" i="0" u="none" strike="noStrike">
                        <a:solidFill>
                          <a:srgbClr val="7030A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45" marR="5845" marT="58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LIKE-FOR-LIKE** GROWTH SINCE REOPENING</a:t>
                      </a:r>
                    </a:p>
                  </a:txBody>
                  <a:tcPr marL="5845" marR="5845" marT="58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F196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1200" b="1" i="0" u="none" strike="noStrike">
                        <a:solidFill>
                          <a:srgbClr val="7030A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45" marR="5845" marT="58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NUMBER OF MULTIPLE FRANCHISEES</a:t>
                      </a:r>
                    </a:p>
                  </a:txBody>
                  <a:tcPr marL="5845" marR="5845" marT="58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F196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1200" b="1" i="0" u="none" strike="noStrike">
                        <a:solidFill>
                          <a:srgbClr val="7030A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45" marR="5845" marT="58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AVERAGE STORE EBITDA</a:t>
                      </a:r>
                      <a:r>
                        <a:rPr lang="en-GB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*</a:t>
                      </a:r>
                    </a:p>
                  </a:txBody>
                  <a:tcPr marL="5845" marR="5845" marT="58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F196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519117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xmlns="" id="{1DA51FE1-8701-994F-BADC-FEDBD32F6A7E}"/>
              </a:ext>
            </a:extLst>
          </p:cNvPr>
          <p:cNvSpPr txBox="1">
            <a:spLocks/>
          </p:cNvSpPr>
          <p:nvPr/>
        </p:nvSpPr>
        <p:spPr>
          <a:xfrm>
            <a:off x="2087217" y="173024"/>
            <a:ext cx="6714390" cy="40925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fontAlgn="ctr"/>
            <a:r>
              <a:rPr lang="en-GB" sz="2400" b="1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+mn-cs"/>
              </a:rPr>
              <a:t>A Rapidly Growing Portfolio of Franchise Stores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5BFF7551-42F1-D140-939F-8F0E5DB87CF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258" r="-14341" b="-6730"/>
          <a:stretch/>
        </p:blipFill>
        <p:spPr>
          <a:xfrm>
            <a:off x="3880075" y="796302"/>
            <a:ext cx="5460581" cy="6061698"/>
          </a:xfrm>
          <a:prstGeom prst="rect">
            <a:avLst/>
          </a:prstGeom>
          <a:effectLst>
            <a:softEdge rad="0"/>
          </a:effec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xmlns="" id="{9F7ED0C1-4CEB-1343-B393-E33E9F32E5EB}"/>
              </a:ext>
            </a:extLst>
          </p:cNvPr>
          <p:cNvSpPr txBox="1">
            <a:spLocks/>
          </p:cNvSpPr>
          <p:nvPr/>
        </p:nvSpPr>
        <p:spPr>
          <a:xfrm>
            <a:off x="7580016" y="685949"/>
            <a:ext cx="1526391" cy="122307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400" b="1" dirty="0">
                <a:solidFill>
                  <a:srgbClr val="800D5E"/>
                </a:solidFill>
                <a:latin typeface="+mn-lt"/>
                <a:cs typeface="Gill Sans Light" panose="020B0302020104020203" pitchFamily="34" charset="-79"/>
              </a:rPr>
              <a:t>139</a:t>
            </a:r>
            <a:endParaRPr lang="en-GB" sz="9600" b="1" dirty="0">
              <a:solidFill>
                <a:srgbClr val="800D5E"/>
              </a:solidFill>
              <a:latin typeface="+mn-lt"/>
              <a:cs typeface="Gill Sans Light" panose="020B0302020104020203" pitchFamily="34" charset="-79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xmlns="" id="{F86F3ABA-953C-F745-A908-FCD014CF5F78}"/>
              </a:ext>
            </a:extLst>
          </p:cNvPr>
          <p:cNvSpPr txBox="1">
            <a:spLocks/>
          </p:cNvSpPr>
          <p:nvPr/>
        </p:nvSpPr>
        <p:spPr>
          <a:xfrm>
            <a:off x="7627395" y="1706880"/>
            <a:ext cx="1419864" cy="33327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2000" b="1" dirty="0">
                <a:solidFill>
                  <a:srgbClr val="933B80"/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  <a:t>STORES</a:t>
            </a:r>
            <a:endParaRPr lang="en-GB" b="1" dirty="0">
              <a:solidFill>
                <a:srgbClr val="933B80"/>
              </a:solidFill>
              <a:latin typeface="Gill Sans Light" panose="020B0302020104020203" pitchFamily="34" charset="-79"/>
              <a:cs typeface="Gill Sans Light" panose="020B0302020104020203" pitchFamily="34" charset="-79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139F9C72-0ED5-C240-95E6-07BE4D2C66A5}"/>
              </a:ext>
            </a:extLst>
          </p:cNvPr>
          <p:cNvSpPr txBox="1">
            <a:spLocks/>
          </p:cNvSpPr>
          <p:nvPr/>
        </p:nvSpPr>
        <p:spPr>
          <a:xfrm>
            <a:off x="7623761" y="2012692"/>
            <a:ext cx="1716895" cy="63791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1200" b="1" spc="300" dirty="0">
                <a:solidFill>
                  <a:srgbClr val="B580AD"/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  <a:t>NATIONWIDE</a:t>
            </a:r>
          </a:p>
          <a:p>
            <a:pPr algn="l"/>
            <a:r>
              <a:rPr lang="en-GB" sz="2800" b="1" dirty="0">
                <a:solidFill>
                  <a:srgbClr val="933B80"/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  <a:t>AND</a:t>
            </a:r>
            <a:endParaRPr lang="en-GB" sz="2800" b="1" spc="300" dirty="0">
              <a:solidFill>
                <a:srgbClr val="B580AD"/>
              </a:solidFill>
              <a:latin typeface="Gill Sans Light" panose="020B0302020104020203" pitchFamily="34" charset="-79"/>
              <a:cs typeface="Gill Sans Light" panose="020B0302020104020203" pitchFamily="34" charset="-79"/>
            </a:endParaRPr>
          </a:p>
        </p:txBody>
      </p:sp>
      <p:pic>
        <p:nvPicPr>
          <p:cNvPr id="61" name="Picture 60">
            <a:extLst>
              <a:ext uri="{FF2B5EF4-FFF2-40B4-BE49-F238E27FC236}">
                <a16:creationId xmlns:a16="http://schemas.microsoft.com/office/drawing/2014/main" xmlns="" id="{AA72B56B-4EF2-6745-9C72-9B2A6547BA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4365" y="3703577"/>
            <a:ext cx="168141" cy="166201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xmlns="" id="{D43004FF-B417-0C4A-84D7-D1E17A42BB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1683" y="3464149"/>
            <a:ext cx="168141" cy="166201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xmlns="" id="{5CD25D08-1B07-4E45-AC9C-3DB257E93C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8316" y="5427097"/>
            <a:ext cx="168141" cy="166201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xmlns="" id="{FF029F6F-9039-3F4D-9D66-E9CBAAFBD7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9706" y="4813573"/>
            <a:ext cx="168141" cy="166201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xmlns="" id="{E72F462B-30F8-514F-8D78-673F0CAB3E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4549" y="3068859"/>
            <a:ext cx="168141" cy="166201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xmlns="" id="{1CFF588D-01E6-4C49-8B33-737B2BE349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0824" y="4572288"/>
            <a:ext cx="168141" cy="166201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xmlns="" id="{4F91E5B0-886A-5044-8382-A5EACA900A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3741" y="5414397"/>
            <a:ext cx="168141" cy="166201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xmlns="" id="{3F1FF4C2-049C-BF49-AE4E-28B6E94222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8216" y="5388997"/>
            <a:ext cx="168141" cy="166201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xmlns="" id="{6E767F95-DE2B-D246-8DEE-8E0881BEBF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9341" y="5722372"/>
            <a:ext cx="168141" cy="166201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xmlns="" id="{777C49B7-2969-9B42-8117-57B4462E9C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9516" y="5779522"/>
            <a:ext cx="168141" cy="166201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xmlns="" id="{4F5B7D5F-4688-B84D-82CE-008DC9F6D5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1516" y="5649347"/>
            <a:ext cx="168141" cy="166201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xmlns="" id="{F87EFF5F-8EE3-E044-8D53-65D8847040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7216" y="5604897"/>
            <a:ext cx="168141" cy="166201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xmlns="" id="{A0AE031C-81F1-7C4D-8431-6D5A211B65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8441" y="5617597"/>
            <a:ext cx="168141" cy="166201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xmlns="" id="{5DD34709-F4DB-444C-B1B7-C440C3FC51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1116" y="5560447"/>
            <a:ext cx="168141" cy="166201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xmlns="" id="{2E2FB203-18E4-3540-95FD-C046E744DB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1741" y="5442972"/>
            <a:ext cx="168141" cy="166201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xmlns="" id="{26A2AB1C-B669-0A42-A17A-3A7919A521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8891" y="5341372"/>
            <a:ext cx="168141" cy="16620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xmlns="" id="{D36D9945-60D4-C34D-A02D-6E5A3D9E25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4766" y="5134997"/>
            <a:ext cx="168141" cy="166201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xmlns="" id="{0FD102E2-05A4-A74D-940B-E4461D05A0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3491" y="5011172"/>
            <a:ext cx="168141" cy="166201"/>
          </a:xfrm>
          <a:prstGeom prst="rect">
            <a:avLst/>
          </a:prstGeom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xmlns="" id="{01A4976C-73B8-254A-ADEC-8EA454748D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9691" y="4969897"/>
            <a:ext cx="168141" cy="166201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xmlns="" id="{6F2BF7D7-D10A-1A4E-B5DE-B6CE710935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0016" y="5042922"/>
            <a:ext cx="168141" cy="166201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xmlns="" id="{7CEB7971-E81D-6346-B5F8-D5C65FBFF4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6366" y="5185797"/>
            <a:ext cx="168141" cy="166201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xmlns="" id="{63838BF5-1B9A-4947-8089-6E8DAB4121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8141" y="5176272"/>
            <a:ext cx="168141" cy="166201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xmlns="" id="{E838496A-2D95-C047-92FD-A77D63CEE6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0516" y="5233422"/>
            <a:ext cx="168141" cy="166201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xmlns="" id="{19513A5C-6952-EF4D-9674-57F62C8F3F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4691" y="4757172"/>
            <a:ext cx="168141" cy="166201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xmlns="" id="{824A6E4A-087B-574F-942A-31AC7E013C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0716" y="4169797"/>
            <a:ext cx="168141" cy="166201"/>
          </a:xfrm>
          <a:prstGeom prst="rect">
            <a:avLst/>
          </a:prstGeom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xmlns="" id="{5896CFF9-48F8-8645-AA6C-CACD2E23EA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6916" y="4160272"/>
            <a:ext cx="168141" cy="166201"/>
          </a:xfrm>
          <a:prstGeom prst="rect">
            <a:avLst/>
          </a:prstGeom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xmlns="" id="{52153B41-1B15-8546-8E13-A9AB100C02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6100" y="4281959"/>
            <a:ext cx="168141" cy="166201"/>
          </a:xfrm>
          <a:prstGeom prst="rect">
            <a:avLst/>
          </a:prstGeom>
        </p:spPr>
      </p:pic>
      <p:pic>
        <p:nvPicPr>
          <p:cNvPr id="90" name="Picture 89">
            <a:extLst>
              <a:ext uri="{FF2B5EF4-FFF2-40B4-BE49-F238E27FC236}">
                <a16:creationId xmlns:a16="http://schemas.microsoft.com/office/drawing/2014/main" xmlns="" id="{15B064B1-0006-3D46-81F0-E202611C73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6766" y="4353947"/>
            <a:ext cx="168141" cy="166201"/>
          </a:xfrm>
          <a:prstGeom prst="rect">
            <a:avLst/>
          </a:prstGeom>
        </p:spPr>
      </p:pic>
      <p:pic>
        <p:nvPicPr>
          <p:cNvPr id="91" name="Picture 90">
            <a:extLst>
              <a:ext uri="{FF2B5EF4-FFF2-40B4-BE49-F238E27FC236}">
                <a16:creationId xmlns:a16="http://schemas.microsoft.com/office/drawing/2014/main" xmlns="" id="{1EB18F30-68FB-D542-A7F6-A4F634BCB6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7566" y="4261872"/>
            <a:ext cx="168141" cy="166201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xmlns="" id="{5DFE0F0F-4C2D-6C4E-875C-67FBAB501A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7091" y="4334897"/>
            <a:ext cx="168141" cy="166201"/>
          </a:xfrm>
          <a:prstGeom prst="rect">
            <a:avLst/>
          </a:prstGeom>
        </p:spPr>
      </p:pic>
      <p:pic>
        <p:nvPicPr>
          <p:cNvPr id="93" name="Picture 92">
            <a:extLst>
              <a:ext uri="{FF2B5EF4-FFF2-40B4-BE49-F238E27FC236}">
                <a16:creationId xmlns:a16="http://schemas.microsoft.com/office/drawing/2014/main" xmlns="" id="{138E79A3-9A22-8540-940E-6CAFD5A89B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4866" y="4131697"/>
            <a:ext cx="168141" cy="166201"/>
          </a:xfrm>
          <a:prstGeom prst="rect">
            <a:avLst/>
          </a:prstGeom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xmlns="" id="{9767720A-E817-B846-B2EF-499A4D72B2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7416" y="4090422"/>
            <a:ext cx="168141" cy="166201"/>
          </a:xfrm>
          <a:prstGeom prst="rect">
            <a:avLst/>
          </a:prstGeom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xmlns="" id="{5AF650E1-F7C6-AE4E-87F3-236181399D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0916" y="4134872"/>
            <a:ext cx="168141" cy="166201"/>
          </a:xfrm>
          <a:prstGeom prst="rect">
            <a:avLst/>
          </a:prstGeom>
        </p:spPr>
      </p:pic>
      <p:pic>
        <p:nvPicPr>
          <p:cNvPr id="96" name="Picture 95">
            <a:extLst>
              <a:ext uri="{FF2B5EF4-FFF2-40B4-BE49-F238E27FC236}">
                <a16:creationId xmlns:a16="http://schemas.microsoft.com/office/drawing/2014/main" xmlns="" id="{8CF097DA-488D-B948-8CA2-965CC928E8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4416" y="4134872"/>
            <a:ext cx="168141" cy="166201"/>
          </a:xfrm>
          <a:prstGeom prst="rect">
            <a:avLst/>
          </a:prstGeom>
        </p:spPr>
      </p:pic>
      <p:pic>
        <p:nvPicPr>
          <p:cNvPr id="97" name="Picture 96">
            <a:extLst>
              <a:ext uri="{FF2B5EF4-FFF2-40B4-BE49-F238E27FC236}">
                <a16:creationId xmlns:a16="http://schemas.microsoft.com/office/drawing/2014/main" xmlns="" id="{2F0775DD-6D02-E14B-8C03-CDBF1BCD8F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3766" y="4201547"/>
            <a:ext cx="168141" cy="166201"/>
          </a:xfrm>
          <a:prstGeom prst="rect">
            <a:avLst/>
          </a:prstGeom>
        </p:spPr>
      </p:pic>
      <p:pic>
        <p:nvPicPr>
          <p:cNvPr id="98" name="Picture 97">
            <a:extLst>
              <a:ext uri="{FF2B5EF4-FFF2-40B4-BE49-F238E27FC236}">
                <a16:creationId xmlns:a16="http://schemas.microsoft.com/office/drawing/2014/main" xmlns="" id="{17889FAC-E176-FE43-8588-AE99A6A87E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3616" y="4236472"/>
            <a:ext cx="168141" cy="166201"/>
          </a:xfrm>
          <a:prstGeom prst="rect">
            <a:avLst/>
          </a:prstGeom>
        </p:spPr>
      </p:pic>
      <p:pic>
        <p:nvPicPr>
          <p:cNvPr id="99" name="Picture 98">
            <a:extLst>
              <a:ext uri="{FF2B5EF4-FFF2-40B4-BE49-F238E27FC236}">
                <a16:creationId xmlns:a16="http://schemas.microsoft.com/office/drawing/2014/main" xmlns="" id="{4EED3D34-79ED-5F49-A181-D9B91837D8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5691" y="4376172"/>
            <a:ext cx="168141" cy="166201"/>
          </a:xfrm>
          <a:prstGeom prst="rect">
            <a:avLst/>
          </a:prstGeom>
        </p:spPr>
      </p:pic>
      <p:pic>
        <p:nvPicPr>
          <p:cNvPr id="100" name="Picture 99">
            <a:extLst>
              <a:ext uri="{FF2B5EF4-FFF2-40B4-BE49-F238E27FC236}">
                <a16:creationId xmlns:a16="http://schemas.microsoft.com/office/drawing/2014/main" xmlns="" id="{AA1D583C-8960-8C4A-BAFB-E36AA4032E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4741" y="4338072"/>
            <a:ext cx="168141" cy="166201"/>
          </a:xfrm>
          <a:prstGeom prst="rect">
            <a:avLst/>
          </a:prstGeom>
        </p:spPr>
      </p:pic>
      <p:pic>
        <p:nvPicPr>
          <p:cNvPr id="101" name="Picture 100">
            <a:extLst>
              <a:ext uri="{FF2B5EF4-FFF2-40B4-BE49-F238E27FC236}">
                <a16:creationId xmlns:a16="http://schemas.microsoft.com/office/drawing/2014/main" xmlns="" id="{5E5D155C-752B-934E-8B28-AEF4A910AC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8516" y="4811147"/>
            <a:ext cx="168141" cy="166201"/>
          </a:xfrm>
          <a:prstGeom prst="rect">
            <a:avLst/>
          </a:prstGeom>
        </p:spPr>
      </p:pic>
      <p:pic>
        <p:nvPicPr>
          <p:cNvPr id="102" name="Picture 101">
            <a:extLst>
              <a:ext uri="{FF2B5EF4-FFF2-40B4-BE49-F238E27FC236}">
                <a16:creationId xmlns:a16="http://schemas.microsoft.com/office/drawing/2014/main" xmlns="" id="{8BC1BE40-49BB-3346-A2DE-EB9D5BA0A8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7891" y="4846072"/>
            <a:ext cx="168141" cy="166201"/>
          </a:xfrm>
          <a:prstGeom prst="rect">
            <a:avLst/>
          </a:prstGeom>
        </p:spPr>
      </p:pic>
      <p:pic>
        <p:nvPicPr>
          <p:cNvPr id="103" name="Picture 102">
            <a:extLst>
              <a:ext uri="{FF2B5EF4-FFF2-40B4-BE49-F238E27FC236}">
                <a16:creationId xmlns:a16="http://schemas.microsoft.com/office/drawing/2014/main" xmlns="" id="{DC18C259-D24F-4F40-A92E-1BEC600FDE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9641" y="4906397"/>
            <a:ext cx="168141" cy="166201"/>
          </a:xfrm>
          <a:prstGeom prst="rect">
            <a:avLst/>
          </a:prstGeom>
        </p:spPr>
      </p:pic>
      <p:pic>
        <p:nvPicPr>
          <p:cNvPr id="104" name="Picture 103">
            <a:extLst>
              <a:ext uri="{FF2B5EF4-FFF2-40B4-BE49-F238E27FC236}">
                <a16:creationId xmlns:a16="http://schemas.microsoft.com/office/drawing/2014/main" xmlns="" id="{1A8CDB0A-5905-D844-BAEA-5D0206CE2D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7116" y="4900047"/>
            <a:ext cx="168141" cy="166201"/>
          </a:xfrm>
          <a:prstGeom prst="rect">
            <a:avLst/>
          </a:prstGeom>
        </p:spPr>
      </p:pic>
      <p:pic>
        <p:nvPicPr>
          <p:cNvPr id="105" name="Picture 104">
            <a:extLst>
              <a:ext uri="{FF2B5EF4-FFF2-40B4-BE49-F238E27FC236}">
                <a16:creationId xmlns:a16="http://schemas.microsoft.com/office/drawing/2014/main" xmlns="" id="{5174D33A-E9F0-AB44-988B-4879A09BA6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1241" y="4988947"/>
            <a:ext cx="168141" cy="166201"/>
          </a:xfrm>
          <a:prstGeom prst="rect">
            <a:avLst/>
          </a:prstGeom>
        </p:spPr>
      </p:pic>
      <p:pic>
        <p:nvPicPr>
          <p:cNvPr id="106" name="Picture 105">
            <a:extLst>
              <a:ext uri="{FF2B5EF4-FFF2-40B4-BE49-F238E27FC236}">
                <a16:creationId xmlns:a16="http://schemas.microsoft.com/office/drawing/2014/main" xmlns="" id="{0CFE8F29-629B-C842-B9EC-B85977FB5D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2666" y="4700022"/>
            <a:ext cx="168141" cy="166201"/>
          </a:xfrm>
          <a:prstGeom prst="rect">
            <a:avLst/>
          </a:prstGeom>
        </p:spPr>
      </p:pic>
      <p:pic>
        <p:nvPicPr>
          <p:cNvPr id="107" name="Picture 106">
            <a:extLst>
              <a:ext uri="{FF2B5EF4-FFF2-40B4-BE49-F238E27FC236}">
                <a16:creationId xmlns:a16="http://schemas.microsoft.com/office/drawing/2014/main" xmlns="" id="{17CC055D-AC2D-A541-8EC2-6B8EC1C18F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9816" y="4620647"/>
            <a:ext cx="168141" cy="166201"/>
          </a:xfrm>
          <a:prstGeom prst="rect">
            <a:avLst/>
          </a:prstGeom>
        </p:spPr>
      </p:pic>
      <p:pic>
        <p:nvPicPr>
          <p:cNvPr id="108" name="Picture 107">
            <a:extLst>
              <a:ext uri="{FF2B5EF4-FFF2-40B4-BE49-F238E27FC236}">
                <a16:creationId xmlns:a16="http://schemas.microsoft.com/office/drawing/2014/main" xmlns="" id="{3EA5718F-1CFD-5F4D-8014-20F10963E8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0466" y="4611122"/>
            <a:ext cx="168141" cy="166201"/>
          </a:xfrm>
          <a:prstGeom prst="rect">
            <a:avLst/>
          </a:prstGeom>
        </p:spPr>
      </p:pic>
      <p:pic>
        <p:nvPicPr>
          <p:cNvPr id="109" name="Picture 108">
            <a:extLst>
              <a:ext uri="{FF2B5EF4-FFF2-40B4-BE49-F238E27FC236}">
                <a16:creationId xmlns:a16="http://schemas.microsoft.com/office/drawing/2014/main" xmlns="" id="{5B36BFF2-20A2-7C4D-A2CC-EE4DEF0FE9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0941" y="4700022"/>
            <a:ext cx="168141" cy="166201"/>
          </a:xfrm>
          <a:prstGeom prst="rect">
            <a:avLst/>
          </a:prstGeom>
        </p:spPr>
      </p:pic>
      <p:pic>
        <p:nvPicPr>
          <p:cNvPr id="110" name="Picture 109">
            <a:extLst>
              <a:ext uri="{FF2B5EF4-FFF2-40B4-BE49-F238E27FC236}">
                <a16:creationId xmlns:a16="http://schemas.microsoft.com/office/drawing/2014/main" xmlns="" id="{6ED54A60-04B5-BA4B-A94E-1123F660F9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4591" y="4827022"/>
            <a:ext cx="168141" cy="166201"/>
          </a:xfrm>
          <a:prstGeom prst="rect">
            <a:avLst/>
          </a:prstGeom>
        </p:spPr>
      </p:pic>
      <p:pic>
        <p:nvPicPr>
          <p:cNvPr id="111" name="Picture 110">
            <a:extLst>
              <a:ext uri="{FF2B5EF4-FFF2-40B4-BE49-F238E27FC236}">
                <a16:creationId xmlns:a16="http://schemas.microsoft.com/office/drawing/2014/main" xmlns="" id="{EC912629-D3F8-1849-A36F-CE04D58297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2241" y="5328672"/>
            <a:ext cx="168141" cy="166201"/>
          </a:xfrm>
          <a:prstGeom prst="rect">
            <a:avLst/>
          </a:prstGeom>
        </p:spPr>
      </p:pic>
      <p:pic>
        <p:nvPicPr>
          <p:cNvPr id="112" name="Picture 111">
            <a:extLst>
              <a:ext uri="{FF2B5EF4-FFF2-40B4-BE49-F238E27FC236}">
                <a16:creationId xmlns:a16="http://schemas.microsoft.com/office/drawing/2014/main" xmlns="" id="{D2FCE210-E03F-994C-886B-6CEDDCC874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7966" y="5322322"/>
            <a:ext cx="168141" cy="166201"/>
          </a:xfrm>
          <a:prstGeom prst="rect">
            <a:avLst/>
          </a:prstGeom>
        </p:spPr>
      </p:pic>
      <p:pic>
        <p:nvPicPr>
          <p:cNvPr id="113" name="Picture 112">
            <a:extLst>
              <a:ext uri="{FF2B5EF4-FFF2-40B4-BE49-F238E27FC236}">
                <a16:creationId xmlns:a16="http://schemas.microsoft.com/office/drawing/2014/main" xmlns="" id="{3C30C3F2-5E77-A04F-8960-1C51E0A0F0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6841" y="5401697"/>
            <a:ext cx="168141" cy="166201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xmlns="" id="{571A6BEF-40EC-1445-979A-1E80A3511A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0491" y="5439797"/>
            <a:ext cx="168141" cy="166201"/>
          </a:xfrm>
          <a:prstGeom prst="rect">
            <a:avLst/>
          </a:prstGeom>
        </p:spPr>
      </p:pic>
      <p:pic>
        <p:nvPicPr>
          <p:cNvPr id="115" name="Picture 114">
            <a:extLst>
              <a:ext uri="{FF2B5EF4-FFF2-40B4-BE49-F238E27FC236}">
                <a16:creationId xmlns:a16="http://schemas.microsoft.com/office/drawing/2014/main" xmlns="" id="{B1209BC2-209C-2247-9A63-1FC319B607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7966" y="5442972"/>
            <a:ext cx="168141" cy="166201"/>
          </a:xfrm>
          <a:prstGeom prst="rect">
            <a:avLst/>
          </a:prstGeom>
        </p:spPr>
      </p:pic>
      <p:pic>
        <p:nvPicPr>
          <p:cNvPr id="116" name="Picture 115">
            <a:extLst>
              <a:ext uri="{FF2B5EF4-FFF2-40B4-BE49-F238E27FC236}">
                <a16:creationId xmlns:a16="http://schemas.microsoft.com/office/drawing/2014/main" xmlns="" id="{A85C139C-97D3-D549-9300-57E0807ADA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0516" y="5395347"/>
            <a:ext cx="168141" cy="166201"/>
          </a:xfrm>
          <a:prstGeom prst="rect">
            <a:avLst/>
          </a:prstGeom>
        </p:spPr>
      </p:pic>
      <p:pic>
        <p:nvPicPr>
          <p:cNvPr id="117" name="Picture 116">
            <a:extLst>
              <a:ext uri="{FF2B5EF4-FFF2-40B4-BE49-F238E27FC236}">
                <a16:creationId xmlns:a16="http://schemas.microsoft.com/office/drawing/2014/main" xmlns="" id="{D6C640E6-598D-1F49-B473-83891391A9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0366" y="5366772"/>
            <a:ext cx="168141" cy="166201"/>
          </a:xfrm>
          <a:prstGeom prst="rect">
            <a:avLst/>
          </a:prstGeom>
        </p:spPr>
      </p:pic>
      <p:pic>
        <p:nvPicPr>
          <p:cNvPr id="118" name="Picture 117">
            <a:extLst>
              <a:ext uri="{FF2B5EF4-FFF2-40B4-BE49-F238E27FC236}">
                <a16:creationId xmlns:a16="http://schemas.microsoft.com/office/drawing/2014/main" xmlns="" id="{878F004E-85CB-8243-9C06-CD840922A8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2916" y="5373122"/>
            <a:ext cx="168141" cy="166201"/>
          </a:xfrm>
          <a:prstGeom prst="rect">
            <a:avLst/>
          </a:prstGeom>
        </p:spPr>
      </p:pic>
      <p:pic>
        <p:nvPicPr>
          <p:cNvPr id="119" name="Picture 118">
            <a:extLst>
              <a:ext uri="{FF2B5EF4-FFF2-40B4-BE49-F238E27FC236}">
                <a16:creationId xmlns:a16="http://schemas.microsoft.com/office/drawing/2014/main" xmlns="" id="{C6A27DA1-A84D-FD4E-A6D4-81D9FD712A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7366" y="5388997"/>
            <a:ext cx="168141" cy="166201"/>
          </a:xfrm>
          <a:prstGeom prst="rect">
            <a:avLst/>
          </a:prstGeom>
        </p:spPr>
      </p:pic>
      <p:pic>
        <p:nvPicPr>
          <p:cNvPr id="120" name="Picture 119">
            <a:extLst>
              <a:ext uri="{FF2B5EF4-FFF2-40B4-BE49-F238E27FC236}">
                <a16:creationId xmlns:a16="http://schemas.microsoft.com/office/drawing/2014/main" xmlns="" id="{2424710A-80C1-764F-81E7-0F6CA38F16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7041" y="5531872"/>
            <a:ext cx="168141" cy="166201"/>
          </a:xfrm>
          <a:prstGeom prst="rect">
            <a:avLst/>
          </a:prstGeom>
        </p:spPr>
      </p:pic>
      <p:pic>
        <p:nvPicPr>
          <p:cNvPr id="121" name="Picture 120">
            <a:extLst>
              <a:ext uri="{FF2B5EF4-FFF2-40B4-BE49-F238E27FC236}">
                <a16:creationId xmlns:a16="http://schemas.microsoft.com/office/drawing/2014/main" xmlns="" id="{745482C5-42BF-1148-860D-FD09E583C2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9416" y="5503297"/>
            <a:ext cx="168141" cy="166201"/>
          </a:xfrm>
          <a:prstGeom prst="rect">
            <a:avLst/>
          </a:prstGeom>
        </p:spPr>
      </p:pic>
      <p:pic>
        <p:nvPicPr>
          <p:cNvPr id="122" name="Picture 121">
            <a:extLst>
              <a:ext uri="{FF2B5EF4-FFF2-40B4-BE49-F238E27FC236}">
                <a16:creationId xmlns:a16="http://schemas.microsoft.com/office/drawing/2014/main" xmlns="" id="{B3902B1A-4D83-E046-AC8B-04AC0F2D76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4966" y="5496947"/>
            <a:ext cx="168141" cy="166201"/>
          </a:xfrm>
          <a:prstGeom prst="rect">
            <a:avLst/>
          </a:prstGeom>
        </p:spPr>
      </p:pic>
      <p:sp>
        <p:nvSpPr>
          <p:cNvPr id="123" name="Title 1">
            <a:extLst>
              <a:ext uri="{FF2B5EF4-FFF2-40B4-BE49-F238E27FC236}">
                <a16:creationId xmlns:a16="http://schemas.microsoft.com/office/drawing/2014/main" xmlns="" id="{FD7C1A48-6FD8-5546-B4FB-5043B9CDE840}"/>
              </a:ext>
            </a:extLst>
          </p:cNvPr>
          <p:cNvSpPr txBox="1">
            <a:spLocks/>
          </p:cNvSpPr>
          <p:nvPr/>
        </p:nvSpPr>
        <p:spPr>
          <a:xfrm>
            <a:off x="7589603" y="2445240"/>
            <a:ext cx="1080237" cy="77179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4400" b="1" dirty="0">
                <a:solidFill>
                  <a:srgbClr val="800D5E"/>
                </a:solidFill>
                <a:latin typeface="+mn-lt"/>
                <a:cs typeface="Gill Sans Light" panose="020B0302020104020203" pitchFamily="34" charset="-79"/>
              </a:rPr>
              <a:t>14</a:t>
            </a:r>
            <a:endParaRPr lang="en-GB" sz="9600" b="1" dirty="0">
              <a:solidFill>
                <a:srgbClr val="800D5E"/>
              </a:solidFill>
              <a:latin typeface="+mn-lt"/>
              <a:cs typeface="Gill Sans Light" panose="020B0302020104020203" pitchFamily="34" charset="-79"/>
            </a:endParaRPr>
          </a:p>
        </p:txBody>
      </p:sp>
      <p:sp>
        <p:nvSpPr>
          <p:cNvPr id="124" name="Title 1">
            <a:extLst>
              <a:ext uri="{FF2B5EF4-FFF2-40B4-BE49-F238E27FC236}">
                <a16:creationId xmlns:a16="http://schemas.microsoft.com/office/drawing/2014/main" xmlns="" id="{71351AA4-350A-364C-A204-82B66FF2A1C8}"/>
              </a:ext>
            </a:extLst>
          </p:cNvPr>
          <p:cNvSpPr txBox="1">
            <a:spLocks/>
          </p:cNvSpPr>
          <p:nvPr/>
        </p:nvSpPr>
        <p:spPr>
          <a:xfrm>
            <a:off x="7616447" y="3055686"/>
            <a:ext cx="1270499" cy="35392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2000" b="1" dirty="0">
                <a:solidFill>
                  <a:srgbClr val="933B80"/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  <a:t>KIOSK</a:t>
            </a:r>
            <a:endParaRPr lang="en-GB" sz="4400" b="1" dirty="0">
              <a:solidFill>
                <a:srgbClr val="933B80"/>
              </a:solidFill>
              <a:latin typeface="Gill Sans Light" panose="020B0302020104020203" pitchFamily="34" charset="-79"/>
              <a:cs typeface="Gill Sans Light" panose="020B0302020104020203" pitchFamily="34" charset="-79"/>
            </a:endParaRPr>
          </a:p>
        </p:txBody>
      </p:sp>
      <p:sp>
        <p:nvSpPr>
          <p:cNvPr id="125" name="Title 1">
            <a:extLst>
              <a:ext uri="{FF2B5EF4-FFF2-40B4-BE49-F238E27FC236}">
                <a16:creationId xmlns:a16="http://schemas.microsoft.com/office/drawing/2014/main" xmlns="" id="{139F9C72-0ED5-C240-95E6-07BE4D2C66A5}"/>
              </a:ext>
            </a:extLst>
          </p:cNvPr>
          <p:cNvSpPr txBox="1">
            <a:spLocks/>
          </p:cNvSpPr>
          <p:nvPr/>
        </p:nvSpPr>
        <p:spPr>
          <a:xfrm>
            <a:off x="7616447" y="3363414"/>
            <a:ext cx="1564680" cy="25221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1200" b="1" spc="300" dirty="0">
                <a:solidFill>
                  <a:srgbClr val="B580AD"/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  <a:t>LOCATIONS</a:t>
            </a:r>
            <a:endParaRPr lang="en-GB" sz="2800" b="1" spc="300" dirty="0">
              <a:solidFill>
                <a:srgbClr val="B580AD"/>
              </a:solidFill>
              <a:latin typeface="Gill Sans Light" panose="020B0302020104020203" pitchFamily="34" charset="-79"/>
              <a:cs typeface="Gill Sans Light" panose="020B0302020104020203" pitchFamily="34" charset="-79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534841" y="3777031"/>
          <a:ext cx="2446575" cy="22926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5275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4691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646912">
                  <a:extLst>
                    <a:ext uri="{9D8B030D-6E8A-4147-A177-3AD203B41FA5}">
                      <a16:colId xmlns:a16="http://schemas.microsoft.com/office/drawing/2014/main" xmlns="" val="1150897438"/>
                    </a:ext>
                  </a:extLst>
                </a:gridCol>
              </a:tblGrid>
              <a:tr h="218564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600" u="none" strike="noStrike" dirty="0">
                          <a:effectLst/>
                        </a:rPr>
                        <a:t>Area</a:t>
                      </a:r>
                      <a:endParaRPr lang="en-GB" sz="16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7F196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600" u="none" strike="noStrike" dirty="0">
                          <a:effectLst/>
                        </a:rPr>
                        <a:t>Stores</a:t>
                      </a:r>
                      <a:endParaRPr lang="en-GB" sz="16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7F196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Kiosks</a:t>
                      </a:r>
                    </a:p>
                  </a:txBody>
                  <a:tcPr marL="9525" marR="9525" marT="9525" marB="0" anchor="ctr">
                    <a:solidFill>
                      <a:srgbClr val="7F196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04498"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100" b="0" u="none" strike="noStrike" dirty="0">
                          <a:effectLst/>
                        </a:rPr>
                        <a:t>London within M25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GB" sz="1200" u="none" strike="noStrike" dirty="0">
                          <a:effectLst/>
                        </a:rPr>
                        <a:t>50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97682"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100" b="0" u="none" strike="noStrike" dirty="0">
                          <a:effectLst/>
                        </a:rPr>
                        <a:t>North East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GB" sz="1200" u="none" strike="noStrike" dirty="0">
                          <a:effectLst/>
                        </a:rPr>
                        <a:t>3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97682"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100" b="0" u="none" strike="noStrike" dirty="0">
                          <a:effectLst/>
                        </a:rPr>
                        <a:t>North West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GB" sz="1200" u="none" strike="noStrike" dirty="0">
                          <a:effectLst/>
                        </a:rPr>
                        <a:t>8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97682"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100" b="0" u="none" strike="noStrike" dirty="0">
                          <a:effectLst/>
                        </a:rPr>
                        <a:t>Yorkshire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GB" sz="1200" u="none" strike="noStrike" dirty="0">
                          <a:effectLst/>
                        </a:rPr>
                        <a:t>9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97682"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100" b="0" u="none" strike="noStrike" dirty="0">
                          <a:effectLst/>
                        </a:rPr>
                        <a:t>East Midlands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GB" sz="1200" u="none" strike="noStrike" dirty="0">
                          <a:effectLst/>
                        </a:rPr>
                        <a:t>14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197682"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100" b="0" u="none" strike="noStrike" dirty="0">
                          <a:effectLst/>
                        </a:rPr>
                        <a:t>West Midlands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GB" sz="1200" u="none" strike="noStrike" dirty="0">
                          <a:effectLst/>
                        </a:rPr>
                        <a:t>20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197682"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100" b="0" u="none" strike="noStrike" dirty="0">
                          <a:effectLst/>
                        </a:rPr>
                        <a:t>South East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GB" sz="1200" u="none" strike="noStrike" dirty="0">
                          <a:effectLst/>
                        </a:rPr>
                        <a:t>33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197682"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100" b="0" u="none" strike="noStrike" dirty="0">
                          <a:effectLst/>
                        </a:rPr>
                        <a:t>Wales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GB" sz="1200" u="none" strike="noStrike" dirty="0">
                          <a:effectLst/>
                        </a:rPr>
                        <a:t>1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197682"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Scotland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097612035"/>
                  </a:ext>
                </a:extLst>
              </a:tr>
              <a:tr h="218564"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600" b="1" u="none" strike="noStrike" dirty="0">
                          <a:effectLst/>
                        </a:rPr>
                        <a:t>Total</a:t>
                      </a:r>
                      <a:endParaRPr lang="en-GB" sz="16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GB" sz="1600" b="1" u="none" strike="noStrike" dirty="0">
                          <a:effectLst/>
                        </a:rPr>
                        <a:t>139</a:t>
                      </a:r>
                      <a:endParaRPr lang="en-GB" sz="16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GB" sz="16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14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</a:tbl>
          </a:graphicData>
        </a:graphic>
      </p:graphicFrame>
      <p:graphicFrame>
        <p:nvGraphicFramePr>
          <p:cNvPr id="127" name="Chart 126">
            <a:extLst>
              <a:ext uri="{FF2B5EF4-FFF2-40B4-BE49-F238E27FC236}">
                <a16:creationId xmlns:a16="http://schemas.microsoft.com/office/drawing/2014/main" xmlns="" id="{14FE4655-07C0-4A68-98E9-EC614DCAAD0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20236445"/>
              </p:ext>
            </p:extLst>
          </p:nvPr>
        </p:nvGraphicFramePr>
        <p:xfrm>
          <a:off x="199050" y="1000503"/>
          <a:ext cx="4419695" cy="28894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5500505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xmlns="" id="{C2D4FCE4-E5B7-42BB-B0AC-C24C5EF7EC0E}"/>
              </a:ext>
            </a:extLst>
          </p:cNvPr>
          <p:cNvSpPr txBox="1">
            <a:spLocks/>
          </p:cNvSpPr>
          <p:nvPr/>
        </p:nvSpPr>
        <p:spPr>
          <a:xfrm>
            <a:off x="324013" y="1709209"/>
            <a:ext cx="5285123" cy="148159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400" b="1" dirty="0">
                <a:solidFill>
                  <a:schemeClr val="bg1"/>
                </a:solidFill>
                <a:latin typeface="+mn-lt"/>
                <a:cs typeface="Gill Sans Light" panose="020B0302020104020203" pitchFamily="34" charset="-79"/>
              </a:rPr>
              <a:t>Financial Review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9219CFE-D90B-4D4D-B67D-2C3B5FC33C9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50" t="34222" r="4723" b="52657"/>
          <a:stretch/>
        </p:blipFill>
        <p:spPr>
          <a:xfrm>
            <a:off x="0" y="3428999"/>
            <a:ext cx="8641080" cy="1762125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231828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xmlns="" id="{97CCAD61-F516-DA4D-BD41-92281895E5E8}"/>
              </a:ext>
            </a:extLst>
          </p:cNvPr>
          <p:cNvSpPr txBox="1">
            <a:spLocks/>
          </p:cNvSpPr>
          <p:nvPr/>
        </p:nvSpPr>
        <p:spPr>
          <a:xfrm>
            <a:off x="2087217" y="173024"/>
            <a:ext cx="6714390" cy="40925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fontAlgn="ctr"/>
            <a:r>
              <a:rPr lang="en-GB" sz="2400" b="1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+mn-cs"/>
              </a:rPr>
              <a:t>Group Income Statement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xmlns="" id="{97D4B30E-593C-4854-B3B3-830C4A0CE9A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7338410"/>
              </p:ext>
            </p:extLst>
          </p:nvPr>
        </p:nvGraphicFramePr>
        <p:xfrm>
          <a:off x="511204" y="1170643"/>
          <a:ext cx="8196569" cy="4550655"/>
        </p:xfrm>
        <a:graphic>
          <a:graphicData uri="http://schemas.openxmlformats.org/drawingml/2006/table">
            <a:tbl>
              <a:tblPr/>
              <a:tblGrid>
                <a:gridCol w="1883781">
                  <a:extLst>
                    <a:ext uri="{9D8B030D-6E8A-4147-A177-3AD203B41FA5}">
                      <a16:colId xmlns:a16="http://schemas.microsoft.com/office/drawing/2014/main" xmlns="" val="556168587"/>
                    </a:ext>
                  </a:extLst>
                </a:gridCol>
                <a:gridCol w="817541">
                  <a:extLst>
                    <a:ext uri="{9D8B030D-6E8A-4147-A177-3AD203B41FA5}">
                      <a16:colId xmlns:a16="http://schemas.microsoft.com/office/drawing/2014/main" xmlns="" val="1964879660"/>
                    </a:ext>
                  </a:extLst>
                </a:gridCol>
                <a:gridCol w="126997">
                  <a:extLst>
                    <a:ext uri="{9D8B030D-6E8A-4147-A177-3AD203B41FA5}">
                      <a16:colId xmlns:a16="http://schemas.microsoft.com/office/drawing/2014/main" xmlns="" val="755209189"/>
                    </a:ext>
                  </a:extLst>
                </a:gridCol>
                <a:gridCol w="817541">
                  <a:extLst>
                    <a:ext uri="{9D8B030D-6E8A-4147-A177-3AD203B41FA5}">
                      <a16:colId xmlns:a16="http://schemas.microsoft.com/office/drawing/2014/main" xmlns="" val="1793507923"/>
                    </a:ext>
                  </a:extLst>
                </a:gridCol>
                <a:gridCol w="126997">
                  <a:extLst>
                    <a:ext uri="{9D8B030D-6E8A-4147-A177-3AD203B41FA5}">
                      <a16:colId xmlns:a16="http://schemas.microsoft.com/office/drawing/2014/main" xmlns="" val="3966946136"/>
                    </a:ext>
                  </a:extLst>
                </a:gridCol>
                <a:gridCol w="814895">
                  <a:extLst>
                    <a:ext uri="{9D8B030D-6E8A-4147-A177-3AD203B41FA5}">
                      <a16:colId xmlns:a16="http://schemas.microsoft.com/office/drawing/2014/main" xmlns="" val="2703182411"/>
                    </a:ext>
                  </a:extLst>
                </a:gridCol>
                <a:gridCol w="95247">
                  <a:extLst>
                    <a:ext uri="{9D8B030D-6E8A-4147-A177-3AD203B41FA5}">
                      <a16:colId xmlns:a16="http://schemas.microsoft.com/office/drawing/2014/main" xmlns="" val="2735710033"/>
                    </a:ext>
                  </a:extLst>
                </a:gridCol>
                <a:gridCol w="3513570">
                  <a:extLst>
                    <a:ext uri="{9D8B030D-6E8A-4147-A177-3AD203B41FA5}">
                      <a16:colId xmlns:a16="http://schemas.microsoft.com/office/drawing/2014/main" xmlns="" val="3332124107"/>
                    </a:ext>
                  </a:extLst>
                </a:gridCol>
              </a:tblGrid>
              <a:tr h="554957">
                <a:tc rowSpan="2"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2" marR="7642" marT="764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6 months to          30 September 2020</a:t>
                      </a:r>
                    </a:p>
                  </a:txBody>
                  <a:tcPr marL="7642" marR="7642" marT="764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F1964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2" marR="7642" marT="764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6 months to              30 September 2019</a:t>
                      </a:r>
                    </a:p>
                  </a:txBody>
                  <a:tcPr marL="7642" marR="7642" marT="764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F1964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2" marR="7642" marT="764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12 months to          31 March    2020</a:t>
                      </a:r>
                    </a:p>
                  </a:txBody>
                  <a:tcPr marL="7642" marR="7642" marT="764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F196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2" marR="7642" marT="76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42" marR="7642" marT="76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F196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994994897"/>
                  </a:ext>
                </a:extLst>
              </a:tr>
              <a:tr h="201803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2" marR="7642" marT="76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42" marR="7642" marT="76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F196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20612112"/>
                  </a:ext>
                </a:extLst>
              </a:tr>
              <a:tr h="211893">
                <a:tc>
                  <a:txBody>
                    <a:bodyPr/>
                    <a:lstStyle/>
                    <a:p>
                      <a:pPr algn="ctr" fontAlgn="ctr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2" marR="7642" marT="764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(unaudited)</a:t>
                      </a:r>
                    </a:p>
                  </a:txBody>
                  <a:tcPr marL="7642" marR="7642" marT="764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F196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2" marR="7642" marT="764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(unaudited)</a:t>
                      </a:r>
                    </a:p>
                  </a:txBody>
                  <a:tcPr marL="7642" marR="7642" marT="764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F196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2" marR="7642" marT="764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(audited)</a:t>
                      </a:r>
                    </a:p>
                  </a:txBody>
                  <a:tcPr marL="7642" marR="7642" marT="764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F196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2" marR="7642" marT="76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Notes</a:t>
                      </a:r>
                    </a:p>
                  </a:txBody>
                  <a:tcPr marL="7642" marR="7642" marT="76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F196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157503952"/>
                  </a:ext>
                </a:extLst>
              </a:tr>
              <a:tr h="211893"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2" marR="7642" marT="764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£k</a:t>
                      </a:r>
                    </a:p>
                  </a:txBody>
                  <a:tcPr marL="7642" marR="7642" marT="764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2" marR="7642" marT="76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£k</a:t>
                      </a:r>
                    </a:p>
                  </a:txBody>
                  <a:tcPr marL="7642" marR="7642" marT="764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2" marR="7642" marT="76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£k</a:t>
                      </a:r>
                    </a:p>
                  </a:txBody>
                  <a:tcPr marL="7642" marR="7642" marT="764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2" marR="7642" marT="76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2" marR="7642" marT="76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251524894"/>
                  </a:ext>
                </a:extLst>
              </a:tr>
              <a:tr h="262344"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Revenue</a:t>
                      </a:r>
                    </a:p>
                  </a:txBody>
                  <a:tcPr marL="7642" marR="7642" marT="764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8,587</a:t>
                      </a:r>
                    </a:p>
                  </a:txBody>
                  <a:tcPr marL="7642" marR="7642" marT="764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2" marR="7642" marT="76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8,767</a:t>
                      </a:r>
                    </a:p>
                  </a:txBody>
                  <a:tcPr marL="7642" marR="7642" marT="764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2" marR="7642" marT="76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18,742</a:t>
                      </a:r>
                    </a:p>
                  </a:txBody>
                  <a:tcPr marL="7642" marR="7642" marT="764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2" marR="7642" marT="76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Revenue drop of 2% Year-on-Year due to six-week closure of all sites</a:t>
                      </a:r>
                    </a:p>
                  </a:txBody>
                  <a:tcPr marL="7642" marR="7642" marT="764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535326132"/>
                  </a:ext>
                </a:extLst>
              </a:tr>
              <a:tr h="262344"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Cost of sales</a:t>
                      </a:r>
                    </a:p>
                  </a:txBody>
                  <a:tcPr marL="7642" marR="7642" marT="764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(4,431)</a:t>
                      </a:r>
                    </a:p>
                  </a:txBody>
                  <a:tcPr marL="7642" marR="7642" marT="764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2" marR="7642" marT="76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(4,816)</a:t>
                      </a:r>
                    </a:p>
                  </a:txBody>
                  <a:tcPr marL="7642" marR="7642" marT="764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2" marR="7642" marT="76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(9,979)</a:t>
                      </a:r>
                    </a:p>
                  </a:txBody>
                  <a:tcPr marL="7642" marR="7642" marT="764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2" marR="7642" marT="76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2" marR="7642" marT="764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459936852"/>
                  </a:ext>
                </a:extLst>
              </a:tr>
              <a:tr h="262344"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Gross profit</a:t>
                      </a:r>
                    </a:p>
                  </a:txBody>
                  <a:tcPr marL="7642" marR="7642" marT="764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4,155</a:t>
                      </a:r>
                    </a:p>
                  </a:txBody>
                  <a:tcPr marL="7642" marR="7642" marT="7642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2" marR="7642" marT="76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3,951</a:t>
                      </a:r>
                    </a:p>
                  </a:txBody>
                  <a:tcPr marL="7642" marR="7642" marT="7642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2" marR="7642" marT="76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8,764</a:t>
                      </a:r>
                    </a:p>
                  </a:txBody>
                  <a:tcPr marL="7642" marR="7642" marT="7642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2" marR="7642" marT="76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Gross margin improved to 45.0% from 48.4% </a:t>
                      </a:r>
                    </a:p>
                  </a:txBody>
                  <a:tcPr marL="7642" marR="7642" marT="764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223124001"/>
                  </a:ext>
                </a:extLst>
              </a:tr>
              <a:tr h="262344"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Administrative expenses</a:t>
                      </a:r>
                    </a:p>
                  </a:txBody>
                  <a:tcPr marL="7642" marR="7642" marT="764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(2,470)</a:t>
                      </a:r>
                    </a:p>
                  </a:txBody>
                  <a:tcPr marL="7642" marR="7642" marT="764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2" marR="7642" marT="76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(2,185)</a:t>
                      </a:r>
                    </a:p>
                  </a:txBody>
                  <a:tcPr marL="7642" marR="7642" marT="764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2" marR="7642" marT="76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(4,972)</a:t>
                      </a:r>
                    </a:p>
                  </a:txBody>
                  <a:tcPr marL="7642" marR="7642" marT="764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2" marR="7642" marT="76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Increased costs in payroll due to planned growth in management team</a:t>
                      </a:r>
                    </a:p>
                  </a:txBody>
                  <a:tcPr marL="7642" marR="7642" marT="764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192379869"/>
                  </a:ext>
                </a:extLst>
              </a:tr>
              <a:tr h="262344"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Other operating income</a:t>
                      </a:r>
                    </a:p>
                  </a:txBody>
                  <a:tcPr marL="7642" marR="7642" marT="764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642" marR="7642" marT="764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2" marR="7642" marT="76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642" marR="7642" marT="764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2" marR="7642" marT="76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7642" marR="7642" marT="764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2" marR="7642" marT="76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2" marR="7642" marT="764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10913095"/>
                  </a:ext>
                </a:extLst>
              </a:tr>
              <a:tr h="262344"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Operating profit </a:t>
                      </a:r>
                    </a:p>
                  </a:txBody>
                  <a:tcPr marL="7642" marR="7642" marT="764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1,685</a:t>
                      </a:r>
                    </a:p>
                  </a:txBody>
                  <a:tcPr marL="7642" marR="7642" marT="7642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2" marR="7642" marT="76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1,766</a:t>
                      </a:r>
                    </a:p>
                  </a:txBody>
                  <a:tcPr marL="7642" marR="7642" marT="7642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2" marR="7642" marT="76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3,800</a:t>
                      </a:r>
                    </a:p>
                  </a:txBody>
                  <a:tcPr marL="7642" marR="7642" marT="7642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2" marR="7642" marT="76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2" marR="7642" marT="764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543230370"/>
                  </a:ext>
                </a:extLst>
              </a:tr>
              <a:tr h="262344"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Net finance costs</a:t>
                      </a:r>
                    </a:p>
                  </a:txBody>
                  <a:tcPr marL="7642" marR="7642" marT="764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(20)</a:t>
                      </a:r>
                    </a:p>
                  </a:txBody>
                  <a:tcPr marL="7642" marR="7642" marT="764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2" marR="7642" marT="76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(25)</a:t>
                      </a:r>
                    </a:p>
                  </a:txBody>
                  <a:tcPr marL="7642" marR="7642" marT="764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2" marR="7642" marT="76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(36)</a:t>
                      </a:r>
                    </a:p>
                  </a:txBody>
                  <a:tcPr marL="7642" marR="7642" marT="764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2" marR="7642" marT="76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2" marR="7642" marT="764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047611209"/>
                  </a:ext>
                </a:extLst>
              </a:tr>
              <a:tr h="262344"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Profit before tax</a:t>
                      </a:r>
                    </a:p>
                  </a:txBody>
                  <a:tcPr marL="7642" marR="7642" marT="764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1,665</a:t>
                      </a:r>
                    </a:p>
                  </a:txBody>
                  <a:tcPr marL="7642" marR="7642" marT="7642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2" marR="7642" marT="76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1,741</a:t>
                      </a:r>
                    </a:p>
                  </a:txBody>
                  <a:tcPr marL="7642" marR="7642" marT="7642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2" marR="7642" marT="76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3,764</a:t>
                      </a:r>
                    </a:p>
                  </a:txBody>
                  <a:tcPr marL="7642" marR="7642" marT="7642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2" marR="7642" marT="76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2" marR="7642" marT="764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18193928"/>
                  </a:ext>
                </a:extLst>
              </a:tr>
              <a:tr h="262344"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Corporation Tax</a:t>
                      </a:r>
                    </a:p>
                  </a:txBody>
                  <a:tcPr marL="7642" marR="7642" marT="764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(286)</a:t>
                      </a:r>
                    </a:p>
                  </a:txBody>
                  <a:tcPr marL="7642" marR="7642" marT="764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2" marR="7642" marT="76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(272)</a:t>
                      </a:r>
                    </a:p>
                  </a:txBody>
                  <a:tcPr marL="7642" marR="7642" marT="764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2" marR="7642" marT="76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(635)</a:t>
                      </a:r>
                    </a:p>
                  </a:txBody>
                  <a:tcPr marL="7642" marR="7642" marT="764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2" marR="7642" marT="76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2" marR="7642" marT="764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624691954"/>
                  </a:ext>
                </a:extLst>
              </a:tr>
              <a:tr h="363244"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PROFIT AFTER TAX</a:t>
                      </a:r>
                    </a:p>
                  </a:txBody>
                  <a:tcPr marL="7642" marR="7642" marT="764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1,380</a:t>
                      </a:r>
                    </a:p>
                  </a:txBody>
                  <a:tcPr marL="7642" marR="7642" marT="7642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2" marR="7642" marT="76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1,468</a:t>
                      </a:r>
                    </a:p>
                  </a:txBody>
                  <a:tcPr marL="7642" marR="7642" marT="7642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2" marR="7642" marT="76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3,129</a:t>
                      </a:r>
                    </a:p>
                  </a:txBody>
                  <a:tcPr marL="7642" marR="7642" marT="7642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2" marR="7642" marT="76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Drop in profit due to revenue impact as a result of store closures in March/April</a:t>
                      </a:r>
                    </a:p>
                  </a:txBody>
                  <a:tcPr marL="7642" marR="7642" marT="764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306779673"/>
                  </a:ext>
                </a:extLst>
              </a:tr>
              <a:tr h="221983">
                <a:tc>
                  <a:txBody>
                    <a:bodyPr/>
                    <a:lstStyle/>
                    <a:p>
                      <a:pPr algn="l" fontAlgn="ctr"/>
                      <a:r>
                        <a:rPr lang="en-GB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EARNINGS PER SHARE</a:t>
                      </a:r>
                    </a:p>
                  </a:txBody>
                  <a:tcPr marL="7642" marR="7642" marT="764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2" marR="7642" marT="7642" marB="0" anchor="ctr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2" marR="7642" marT="764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2" marR="7642" marT="7642" marB="0" anchor="ctr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2" marR="7642" marT="764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2" marR="7642" marT="7642" marB="0" anchor="ctr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2" marR="7642" marT="76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2" marR="7642" marT="764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618908061"/>
                  </a:ext>
                </a:extLst>
              </a:tr>
              <a:tr h="211893"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Basic &amp; diluted</a:t>
                      </a:r>
                    </a:p>
                  </a:txBody>
                  <a:tcPr marL="7642" marR="7642" marT="764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1" i="0" u="sng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3.45p</a:t>
                      </a:r>
                    </a:p>
                  </a:txBody>
                  <a:tcPr marL="7642" marR="7642" marT="764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1000" b="0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2" marR="7642" marT="764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0" i="0" u="sng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3.67p</a:t>
                      </a:r>
                    </a:p>
                  </a:txBody>
                  <a:tcPr marL="7642" marR="7642" marT="764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2" marR="7642" marT="764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0" i="0" u="sng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7.82p</a:t>
                      </a:r>
                    </a:p>
                  </a:txBody>
                  <a:tcPr marL="7642" marR="7642" marT="764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2" marR="7642" marT="76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2" marR="7642" marT="764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689915414"/>
                  </a:ext>
                </a:extLst>
              </a:tr>
              <a:tr h="211893"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Adjusted </a:t>
                      </a:r>
                    </a:p>
                  </a:txBody>
                  <a:tcPr marL="7642" marR="7642" marT="764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1" i="0" u="sng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3.45p</a:t>
                      </a:r>
                    </a:p>
                  </a:txBody>
                  <a:tcPr marL="7642" marR="7642" marT="764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1000" b="0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2" marR="7642" marT="764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0" i="0" u="sng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3.67p</a:t>
                      </a:r>
                    </a:p>
                  </a:txBody>
                  <a:tcPr marL="7642" marR="7642" marT="764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2" marR="7642" marT="764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0" i="0" u="sng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7.74p</a:t>
                      </a:r>
                    </a:p>
                  </a:txBody>
                  <a:tcPr marL="7642" marR="7642" marT="764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2" marR="7642" marT="76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42" marR="7642" marT="764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76083574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766780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xmlns="" id="{865F3840-E7C0-4043-A3FB-8B61E2BF7F85}"/>
              </a:ext>
            </a:extLst>
          </p:cNvPr>
          <p:cNvSpPr txBox="1">
            <a:spLocks/>
          </p:cNvSpPr>
          <p:nvPr/>
        </p:nvSpPr>
        <p:spPr>
          <a:xfrm>
            <a:off x="2087217" y="173024"/>
            <a:ext cx="6714390" cy="40925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fontAlgn="ctr"/>
            <a:r>
              <a:rPr lang="en-GB" sz="2400" b="1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+mn-cs"/>
              </a:rPr>
              <a:t>Group Balance Sheet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xmlns="" id="{32F18646-43FF-4EFE-A78B-1E204C9A93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0035820"/>
              </p:ext>
            </p:extLst>
          </p:nvPr>
        </p:nvGraphicFramePr>
        <p:xfrm>
          <a:off x="553509" y="1018579"/>
          <a:ext cx="7818703" cy="4987938"/>
        </p:xfrm>
        <a:graphic>
          <a:graphicData uri="http://schemas.openxmlformats.org/drawingml/2006/table">
            <a:tbl>
              <a:tblPr/>
              <a:tblGrid>
                <a:gridCol w="2212404">
                  <a:extLst>
                    <a:ext uri="{9D8B030D-6E8A-4147-A177-3AD203B41FA5}">
                      <a16:colId xmlns:a16="http://schemas.microsoft.com/office/drawing/2014/main" xmlns="" val="2176973339"/>
                    </a:ext>
                  </a:extLst>
                </a:gridCol>
                <a:gridCol w="903494">
                  <a:extLst>
                    <a:ext uri="{9D8B030D-6E8A-4147-A177-3AD203B41FA5}">
                      <a16:colId xmlns:a16="http://schemas.microsoft.com/office/drawing/2014/main" xmlns="" val="639080120"/>
                    </a:ext>
                  </a:extLst>
                </a:gridCol>
                <a:gridCol w="903494">
                  <a:extLst>
                    <a:ext uri="{9D8B030D-6E8A-4147-A177-3AD203B41FA5}">
                      <a16:colId xmlns:a16="http://schemas.microsoft.com/office/drawing/2014/main" xmlns="" val="1811505985"/>
                    </a:ext>
                  </a:extLst>
                </a:gridCol>
                <a:gridCol w="115833">
                  <a:extLst>
                    <a:ext uri="{9D8B030D-6E8A-4147-A177-3AD203B41FA5}">
                      <a16:colId xmlns:a16="http://schemas.microsoft.com/office/drawing/2014/main" xmlns="" val="2811883763"/>
                    </a:ext>
                  </a:extLst>
                </a:gridCol>
                <a:gridCol w="903494">
                  <a:extLst>
                    <a:ext uri="{9D8B030D-6E8A-4147-A177-3AD203B41FA5}">
                      <a16:colId xmlns:a16="http://schemas.microsoft.com/office/drawing/2014/main" xmlns="" val="6953957"/>
                    </a:ext>
                  </a:extLst>
                </a:gridCol>
                <a:gridCol w="127416">
                  <a:extLst>
                    <a:ext uri="{9D8B030D-6E8A-4147-A177-3AD203B41FA5}">
                      <a16:colId xmlns:a16="http://schemas.microsoft.com/office/drawing/2014/main" xmlns="" val="2062468781"/>
                    </a:ext>
                  </a:extLst>
                </a:gridCol>
                <a:gridCol w="2652568">
                  <a:extLst>
                    <a:ext uri="{9D8B030D-6E8A-4147-A177-3AD203B41FA5}">
                      <a16:colId xmlns:a16="http://schemas.microsoft.com/office/drawing/2014/main" xmlns="" val="1958386523"/>
                    </a:ext>
                  </a:extLst>
                </a:gridCol>
              </a:tblGrid>
              <a:tr h="323638">
                <a:tc rowSpan="3">
                  <a:txBody>
                    <a:bodyPr/>
                    <a:lstStyle/>
                    <a:p>
                      <a:pPr algn="l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49" marR="7849" marT="78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30-Sep-2020</a:t>
                      </a:r>
                    </a:p>
                  </a:txBody>
                  <a:tcPr marL="7849" marR="7849" marT="78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F196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30-Sep-2019</a:t>
                      </a:r>
                    </a:p>
                  </a:txBody>
                  <a:tcPr marL="7849" marR="7849" marT="78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F196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49" marR="7849" marT="78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31-Mar-2020</a:t>
                      </a:r>
                    </a:p>
                  </a:txBody>
                  <a:tcPr marL="7849" marR="7849" marT="78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F196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49" marR="7849" marT="78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849" marR="7849" marT="78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F196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90750035"/>
                  </a:ext>
                </a:extLst>
              </a:tr>
              <a:tr h="18355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(Unaudited)</a:t>
                      </a:r>
                    </a:p>
                  </a:txBody>
                  <a:tcPr marL="7849" marR="7849" marT="78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F196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(Unaudited)</a:t>
                      </a:r>
                    </a:p>
                  </a:txBody>
                  <a:tcPr marL="7849" marR="7849" marT="78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F196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49" marR="7849" marT="78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(audited)</a:t>
                      </a:r>
                    </a:p>
                  </a:txBody>
                  <a:tcPr marL="7849" marR="7849" marT="78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F196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49" marR="7849" marT="78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849" marR="7849" marT="78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F196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573102244"/>
                  </a:ext>
                </a:extLst>
              </a:tr>
              <a:tr h="18355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849" marR="7849" marT="78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F196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849" marR="7849" marT="78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F196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49" marR="7849" marT="78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849" marR="7849" marT="78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F196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49" marR="7849" marT="78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Notes</a:t>
                      </a:r>
                    </a:p>
                  </a:txBody>
                  <a:tcPr marL="7849" marR="7849" marT="78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F196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86217532"/>
                  </a:ext>
                </a:extLst>
              </a:tr>
              <a:tr h="233739"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ASSETS                                                      </a:t>
                      </a:r>
                    </a:p>
                  </a:txBody>
                  <a:tcPr marL="7849" marR="7849" marT="78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£k</a:t>
                      </a:r>
                    </a:p>
                  </a:txBody>
                  <a:tcPr marL="7849" marR="7849" marT="78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£k</a:t>
                      </a:r>
                    </a:p>
                  </a:txBody>
                  <a:tcPr marL="7849" marR="7849" marT="78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49" marR="7849" marT="78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£k</a:t>
                      </a:r>
                    </a:p>
                  </a:txBody>
                  <a:tcPr marL="7849" marR="7849" marT="78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49" marR="7849" marT="78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49" marR="7849" marT="78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460434426"/>
                  </a:ext>
                </a:extLst>
              </a:tr>
              <a:tr h="197779"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Non-current assets</a:t>
                      </a:r>
                    </a:p>
                  </a:txBody>
                  <a:tcPr marL="7849" marR="7849" marT="78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7,224</a:t>
                      </a:r>
                    </a:p>
                  </a:txBody>
                  <a:tcPr marL="7849" marR="7849" marT="78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5,576</a:t>
                      </a:r>
                    </a:p>
                  </a:txBody>
                  <a:tcPr marL="7849" marR="7849" marT="78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49" marR="7849" marT="78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7,247</a:t>
                      </a:r>
                    </a:p>
                  </a:txBody>
                  <a:tcPr marL="7849" marR="7849" marT="78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49" marR="7849" marT="78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Revaluation uplift from </a:t>
                      </a:r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H1 </a:t>
                      </a: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FY20</a:t>
                      </a:r>
                    </a:p>
                  </a:txBody>
                  <a:tcPr marL="7849" marR="7849" marT="78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991711055"/>
                  </a:ext>
                </a:extLst>
              </a:tr>
              <a:tr h="197779"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Inventories</a:t>
                      </a:r>
                    </a:p>
                  </a:txBody>
                  <a:tcPr marL="7849" marR="7849" marT="78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1,370</a:t>
                      </a:r>
                    </a:p>
                  </a:txBody>
                  <a:tcPr marL="7849" marR="7849" marT="784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1,153</a:t>
                      </a:r>
                    </a:p>
                  </a:txBody>
                  <a:tcPr marL="7849" marR="7849" marT="784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49" marR="7849" marT="78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1,396</a:t>
                      </a:r>
                    </a:p>
                  </a:txBody>
                  <a:tcPr marL="7849" marR="7849" marT="784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49" marR="7849" marT="78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49" marR="7849" marT="78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120343775"/>
                  </a:ext>
                </a:extLst>
              </a:tr>
              <a:tr h="197779"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Trade and other receivables</a:t>
                      </a:r>
                    </a:p>
                  </a:txBody>
                  <a:tcPr marL="7849" marR="7849" marT="78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1,603</a:t>
                      </a:r>
                    </a:p>
                  </a:txBody>
                  <a:tcPr marL="7849" marR="7849" marT="78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1,570</a:t>
                      </a:r>
                    </a:p>
                  </a:txBody>
                  <a:tcPr marL="7849" marR="7849" marT="78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49" marR="7849" marT="78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1,453</a:t>
                      </a:r>
                    </a:p>
                  </a:txBody>
                  <a:tcPr marL="7849" marR="7849" marT="78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49" marR="7849" marT="78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900" b="0" i="0" u="none" strike="noStrike" kern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7849" marR="7849" marT="78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077651637"/>
                  </a:ext>
                </a:extLst>
              </a:tr>
              <a:tr h="197779"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Cash and cash equivalents</a:t>
                      </a:r>
                    </a:p>
                  </a:txBody>
                  <a:tcPr marL="7849" marR="7849" marT="78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5,336</a:t>
                      </a:r>
                    </a:p>
                  </a:txBody>
                  <a:tcPr marL="7849" marR="7849" marT="78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3,224</a:t>
                      </a:r>
                    </a:p>
                  </a:txBody>
                  <a:tcPr marL="7849" marR="7849" marT="78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49" marR="7849" marT="78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3,676</a:t>
                      </a:r>
                    </a:p>
                  </a:txBody>
                  <a:tcPr marL="7849" marR="7849" marT="78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49" marR="7849" marT="78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Cash improved by lack of FY dividend and lower capex</a:t>
                      </a:r>
                    </a:p>
                  </a:txBody>
                  <a:tcPr marL="7849" marR="7849" marT="78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562652923"/>
                  </a:ext>
                </a:extLst>
              </a:tr>
              <a:tr h="260709"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Current assets</a:t>
                      </a:r>
                    </a:p>
                  </a:txBody>
                  <a:tcPr marL="7849" marR="7849" marT="78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8,309</a:t>
                      </a:r>
                    </a:p>
                  </a:txBody>
                  <a:tcPr marL="7849" marR="7849" marT="784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5,947</a:t>
                      </a:r>
                    </a:p>
                  </a:txBody>
                  <a:tcPr marL="7849" marR="7849" marT="784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49" marR="7849" marT="78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6,526</a:t>
                      </a:r>
                    </a:p>
                  </a:txBody>
                  <a:tcPr marL="7849" marR="7849" marT="784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49" marR="7849" marT="78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900" b="0" i="0" u="none" strike="noStrike" kern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7849" marR="7849" marT="78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214976817"/>
                  </a:ext>
                </a:extLst>
              </a:tr>
              <a:tr h="278689"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ASSETS</a:t>
                      </a:r>
                    </a:p>
                  </a:txBody>
                  <a:tcPr marL="7849" marR="7849" marT="78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15,533</a:t>
                      </a:r>
                    </a:p>
                  </a:txBody>
                  <a:tcPr marL="7849" marR="7849" marT="784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11,523</a:t>
                      </a:r>
                    </a:p>
                  </a:txBody>
                  <a:tcPr marL="7849" marR="7849" marT="784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49" marR="7849" marT="78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13,773</a:t>
                      </a:r>
                    </a:p>
                  </a:txBody>
                  <a:tcPr marL="7849" marR="7849" marT="784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49" marR="7849" marT="78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900" b="0" i="0" u="none" strike="noStrike" kern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7849" marR="7849" marT="78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772281060"/>
                  </a:ext>
                </a:extLst>
              </a:tr>
              <a:tr h="188789"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49" marR="7849" marT="78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49" marR="7849" marT="784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49" marR="7849" marT="784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49" marR="7849" marT="78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49" marR="7849" marT="784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49" marR="7849" marT="78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900" b="0" i="0" u="none" strike="noStrike" kern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7849" marR="7849" marT="78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033796300"/>
                  </a:ext>
                </a:extLst>
              </a:tr>
              <a:tr h="197779"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Current liabilities</a:t>
                      </a:r>
                    </a:p>
                  </a:txBody>
                  <a:tcPr marL="7849" marR="7849" marT="78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(3,901)</a:t>
                      </a:r>
                    </a:p>
                  </a:txBody>
                  <a:tcPr marL="7849" marR="7849" marT="78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(2,700)</a:t>
                      </a:r>
                    </a:p>
                  </a:txBody>
                  <a:tcPr marL="7849" marR="7849" marT="78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49" marR="7849" marT="78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(2,310)</a:t>
                      </a:r>
                    </a:p>
                  </a:txBody>
                  <a:tcPr marL="7849" marR="7849" marT="78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49" marR="7849" marT="78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Includes accrual of special dividend of £1.28m</a:t>
                      </a:r>
                    </a:p>
                  </a:txBody>
                  <a:tcPr marL="7849" marR="7849" marT="78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008749477"/>
                  </a:ext>
                </a:extLst>
              </a:tr>
              <a:tr h="233739"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Non-current liabilities</a:t>
                      </a:r>
                    </a:p>
                  </a:txBody>
                  <a:tcPr marL="7849" marR="7849" marT="78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GB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49" marR="7849" marT="784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49" marR="7849" marT="784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49" marR="7849" marT="78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49" marR="7849" marT="784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49" marR="7849" marT="78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49" marR="7849" marT="78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982278500"/>
                  </a:ext>
                </a:extLst>
              </a:tr>
              <a:tr h="197779"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Borrowings </a:t>
                      </a:r>
                    </a:p>
                  </a:txBody>
                  <a:tcPr marL="7849" marR="7849" marT="78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(1,371)</a:t>
                      </a:r>
                    </a:p>
                  </a:txBody>
                  <a:tcPr marL="7849" marR="7849" marT="78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(1,506)</a:t>
                      </a:r>
                    </a:p>
                  </a:txBody>
                  <a:tcPr marL="7849" marR="7849" marT="78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49" marR="7849" marT="78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(1,446)</a:t>
                      </a:r>
                    </a:p>
                  </a:txBody>
                  <a:tcPr marL="7849" marR="7849" marT="78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49" marR="7849" marT="78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49" marR="7849" marT="78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83974297"/>
                  </a:ext>
                </a:extLst>
              </a:tr>
              <a:tr h="197779"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Deferred tax liabilities</a:t>
                      </a:r>
                    </a:p>
                  </a:txBody>
                  <a:tcPr marL="7849" marR="7849" marT="78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(532)</a:t>
                      </a:r>
                    </a:p>
                  </a:txBody>
                  <a:tcPr marL="7849" marR="7849" marT="78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(121)</a:t>
                      </a:r>
                    </a:p>
                  </a:txBody>
                  <a:tcPr marL="7849" marR="7849" marT="78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49" marR="7849" marT="78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(532)</a:t>
                      </a:r>
                    </a:p>
                  </a:txBody>
                  <a:tcPr marL="7849" marR="7849" marT="78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49" marR="7849" marT="78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49" marR="7849" marT="78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660228208"/>
                  </a:ext>
                </a:extLst>
              </a:tr>
              <a:tr h="197779"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49" marR="7849" marT="78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(1,904)</a:t>
                      </a:r>
                    </a:p>
                  </a:txBody>
                  <a:tcPr marL="7849" marR="7849" marT="784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(1,627)</a:t>
                      </a:r>
                    </a:p>
                  </a:txBody>
                  <a:tcPr marL="7849" marR="7849" marT="784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49" marR="7849" marT="78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(1,979)</a:t>
                      </a:r>
                    </a:p>
                  </a:txBody>
                  <a:tcPr marL="7849" marR="7849" marT="784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49" marR="7849" marT="78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49" marR="7849" marT="78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0830014"/>
                  </a:ext>
                </a:extLst>
              </a:tr>
              <a:tr h="278689"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NET ASSETS</a:t>
                      </a:r>
                    </a:p>
                  </a:txBody>
                  <a:tcPr marL="7849" marR="7849" marT="78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9,729</a:t>
                      </a:r>
                    </a:p>
                  </a:txBody>
                  <a:tcPr marL="7849" marR="7849" marT="784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7,197</a:t>
                      </a:r>
                    </a:p>
                  </a:txBody>
                  <a:tcPr marL="7849" marR="7849" marT="784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49" marR="7849" marT="78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9,484</a:t>
                      </a:r>
                    </a:p>
                  </a:txBody>
                  <a:tcPr marL="7849" marR="7849" marT="784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49" marR="7849" marT="78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49" marR="7849" marT="78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64979181"/>
                  </a:ext>
                </a:extLst>
              </a:tr>
              <a:tr h="197779">
                <a:tc>
                  <a:txBody>
                    <a:bodyPr/>
                    <a:lstStyle/>
                    <a:p>
                      <a:pPr algn="l" fontAlgn="ctr"/>
                      <a:endParaRPr lang="en-GB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49" marR="7849" marT="78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GB" sz="10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49" marR="7849" marT="7849" marB="0" anchor="ctr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GB" sz="1000" b="0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49" marR="7849" marT="7849" marB="0" anchor="ctr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49" marR="7849" marT="78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49" marR="7849" marT="7849" marB="0" anchor="ctr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49" marR="7849" marT="78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49" marR="7849" marT="78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292182867"/>
                  </a:ext>
                </a:extLst>
              </a:tr>
              <a:tr h="188789"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Issued share capital                                 </a:t>
                      </a:r>
                    </a:p>
                  </a:txBody>
                  <a:tcPr marL="7849" marR="7849" marT="78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400</a:t>
                      </a:r>
                    </a:p>
                  </a:txBody>
                  <a:tcPr marL="7849" marR="7849" marT="78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400</a:t>
                      </a:r>
                    </a:p>
                  </a:txBody>
                  <a:tcPr marL="7849" marR="7849" marT="78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49" marR="7849" marT="78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400</a:t>
                      </a:r>
                    </a:p>
                  </a:txBody>
                  <a:tcPr marL="7849" marR="7849" marT="78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49" marR="7849" marT="78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49" marR="7849" marT="78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071555177"/>
                  </a:ext>
                </a:extLst>
              </a:tr>
              <a:tr h="188789"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Revaluation reserve</a:t>
                      </a:r>
                    </a:p>
                  </a:txBody>
                  <a:tcPr marL="7849" marR="7849" marT="78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1,589</a:t>
                      </a:r>
                    </a:p>
                  </a:txBody>
                  <a:tcPr marL="7849" marR="7849" marT="78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455</a:t>
                      </a:r>
                    </a:p>
                  </a:txBody>
                  <a:tcPr marL="7849" marR="7849" marT="78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49" marR="7849" marT="78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1,788</a:t>
                      </a:r>
                    </a:p>
                  </a:txBody>
                  <a:tcPr marL="7849" marR="7849" marT="78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49" marR="7849" marT="78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49" marR="7849" marT="78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316807387"/>
                  </a:ext>
                </a:extLst>
              </a:tr>
              <a:tr h="188789"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Share Option reserve</a:t>
                      </a:r>
                    </a:p>
                  </a:txBody>
                  <a:tcPr marL="7849" marR="7849" marT="78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343</a:t>
                      </a:r>
                    </a:p>
                  </a:txBody>
                  <a:tcPr marL="7849" marR="7849" marT="78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</a:t>
                      </a:r>
                    </a:p>
                  </a:txBody>
                  <a:tcPr marL="7849" marR="7849" marT="78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49" marR="7849" marT="78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849" marR="7849" marT="78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49" marR="7849" marT="78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49" marR="7849" marT="78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479852564"/>
                  </a:ext>
                </a:extLst>
              </a:tr>
              <a:tr h="197779"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Retained earnings</a:t>
                      </a:r>
                    </a:p>
                  </a:txBody>
                  <a:tcPr marL="7849" marR="7849" marT="78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7,396</a:t>
                      </a:r>
                    </a:p>
                  </a:txBody>
                  <a:tcPr marL="7849" marR="7849" marT="78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6,276</a:t>
                      </a:r>
                    </a:p>
                  </a:txBody>
                  <a:tcPr marL="7849" marR="7849" marT="78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49" marR="7849" marT="78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7,297</a:t>
                      </a:r>
                    </a:p>
                  </a:txBody>
                  <a:tcPr marL="7849" marR="7849" marT="78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49" marR="7849" marT="78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49" marR="7849" marT="78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247705018"/>
                  </a:ext>
                </a:extLst>
              </a:tr>
              <a:tr h="278689"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SHARE CAPITAL AND RESERVES</a:t>
                      </a:r>
                    </a:p>
                  </a:txBody>
                  <a:tcPr marL="7849" marR="7849" marT="78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9,729</a:t>
                      </a:r>
                    </a:p>
                  </a:txBody>
                  <a:tcPr marL="7849" marR="7849" marT="784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7,197</a:t>
                      </a:r>
                    </a:p>
                  </a:txBody>
                  <a:tcPr marL="7849" marR="7849" marT="784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49" marR="7849" marT="78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9,484</a:t>
                      </a:r>
                    </a:p>
                  </a:txBody>
                  <a:tcPr marL="7849" marR="7849" marT="784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49" marR="7849" marT="78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49" marR="7849" marT="78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70164528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8006568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4495</TotalTime>
  <Words>1762</Words>
  <Application>Microsoft Office PowerPoint</Application>
  <PresentationFormat>On-screen Show (4:3)</PresentationFormat>
  <Paragraphs>503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8" baseType="lpstr">
      <vt:lpstr>Microsoft JhengHei</vt:lpstr>
      <vt:lpstr>MS PGothic</vt:lpstr>
      <vt:lpstr>Arial</vt:lpstr>
      <vt:lpstr>Calibri</vt:lpstr>
      <vt:lpstr>Calibri Light</vt:lpstr>
      <vt:lpstr>Futura</vt:lpstr>
      <vt:lpstr>Futura Condensed</vt:lpstr>
      <vt:lpstr>Futura-Light</vt:lpstr>
      <vt:lpstr>Gill Sans</vt:lpstr>
      <vt:lpstr>Gill Sans Light</vt:lpstr>
      <vt:lpstr>Gotham Book</vt:lpstr>
      <vt:lpstr>Gotham Light</vt:lpstr>
      <vt:lpstr>Microsoft Himalaya</vt:lpstr>
      <vt:lpstr>Museo Sans 300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Financial Highlights</dc:title>
  <dc:creator>Pardip</dc:creator>
  <cp:lastModifiedBy>Pardip</cp:lastModifiedBy>
  <cp:revision>450</cp:revision>
  <cp:lastPrinted>2020-11-22T09:18:07Z</cp:lastPrinted>
  <dcterms:created xsi:type="dcterms:W3CDTF">2018-11-18T08:48:50Z</dcterms:created>
  <dcterms:modified xsi:type="dcterms:W3CDTF">2020-11-22T17:11:30Z</dcterms:modified>
</cp:coreProperties>
</file>